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5" r:id="rId2"/>
    <p:sldMasterId id="2147483662" r:id="rId3"/>
    <p:sldMasterId id="2147483669" r:id="rId4"/>
  </p:sldMasterIdLst>
  <p:notesMasterIdLst>
    <p:notesMasterId r:id="rId179"/>
  </p:notesMasterIdLst>
  <p:handoutMasterIdLst>
    <p:handoutMasterId r:id="rId180"/>
  </p:handoutMasterIdLst>
  <p:sldIdLst>
    <p:sldId id="546" r:id="rId5"/>
    <p:sldId id="257" r:id="rId6"/>
    <p:sldId id="1103" r:id="rId7"/>
    <p:sldId id="1104" r:id="rId8"/>
    <p:sldId id="878" r:id="rId9"/>
    <p:sldId id="943" r:id="rId10"/>
    <p:sldId id="942" r:id="rId11"/>
    <p:sldId id="941" r:id="rId12"/>
    <p:sldId id="1262" r:id="rId13"/>
    <p:sldId id="1105" r:id="rId14"/>
    <p:sldId id="1071" r:id="rId15"/>
    <p:sldId id="1080" r:id="rId16"/>
    <p:sldId id="1081" r:id="rId17"/>
    <p:sldId id="1082" r:id="rId18"/>
    <p:sldId id="1074" r:id="rId19"/>
    <p:sldId id="1083" r:id="rId20"/>
    <p:sldId id="1084" r:id="rId21"/>
    <p:sldId id="1086" r:id="rId22"/>
    <p:sldId id="1073" r:id="rId23"/>
    <p:sldId id="1075" r:id="rId24"/>
    <p:sldId id="1092" r:id="rId25"/>
    <p:sldId id="1088" r:id="rId26"/>
    <p:sldId id="1093" r:id="rId27"/>
    <p:sldId id="1091" r:id="rId28"/>
    <p:sldId id="1415" r:id="rId29"/>
    <p:sldId id="1416" r:id="rId30"/>
    <p:sldId id="1263" r:id="rId31"/>
    <p:sldId id="1085" r:id="rId32"/>
    <p:sldId id="1264" r:id="rId33"/>
    <p:sldId id="1079" r:id="rId34"/>
    <p:sldId id="1057" r:id="rId35"/>
    <p:sldId id="1094" r:id="rId36"/>
    <p:sldId id="1058" r:id="rId37"/>
    <p:sldId id="1059" r:id="rId38"/>
    <p:sldId id="1060" r:id="rId39"/>
    <p:sldId id="1098" r:id="rId40"/>
    <p:sldId id="1120" r:id="rId41"/>
    <p:sldId id="1100" r:id="rId42"/>
    <p:sldId id="1101" r:id="rId43"/>
    <p:sldId id="1121" r:id="rId44"/>
    <p:sldId id="1095" r:id="rId45"/>
    <p:sldId id="1096" r:id="rId46"/>
    <p:sldId id="1122" r:id="rId47"/>
    <p:sldId id="1097" r:id="rId48"/>
    <p:sldId id="1099" r:id="rId49"/>
    <p:sldId id="1123" r:id="rId50"/>
    <p:sldId id="1068" r:id="rId51"/>
    <p:sldId id="1106" r:id="rId52"/>
    <p:sldId id="1107" r:id="rId53"/>
    <p:sldId id="1108" r:id="rId54"/>
    <p:sldId id="1109" r:id="rId55"/>
    <p:sldId id="1110" r:id="rId56"/>
    <p:sldId id="1111" r:id="rId57"/>
    <p:sldId id="1113" r:id="rId58"/>
    <p:sldId id="940" r:id="rId59"/>
    <p:sldId id="1114" r:id="rId60"/>
    <p:sldId id="948" r:id="rId61"/>
    <p:sldId id="946" r:id="rId62"/>
    <p:sldId id="947" r:id="rId63"/>
    <p:sldId id="949" r:id="rId64"/>
    <p:sldId id="951" r:id="rId65"/>
    <p:sldId id="952" r:id="rId66"/>
    <p:sldId id="953" r:id="rId67"/>
    <p:sldId id="955" r:id="rId68"/>
    <p:sldId id="957" r:id="rId69"/>
    <p:sldId id="958" r:id="rId70"/>
    <p:sldId id="959" r:id="rId71"/>
    <p:sldId id="960" r:id="rId72"/>
    <p:sldId id="961" r:id="rId73"/>
    <p:sldId id="1115" r:id="rId74"/>
    <p:sldId id="1117" r:id="rId75"/>
    <p:sldId id="1118" r:id="rId76"/>
    <p:sldId id="963" r:id="rId77"/>
    <p:sldId id="964" r:id="rId78"/>
    <p:sldId id="967" r:id="rId79"/>
    <p:sldId id="968" r:id="rId80"/>
    <p:sldId id="969" r:id="rId81"/>
    <p:sldId id="970" r:id="rId82"/>
    <p:sldId id="971" r:id="rId83"/>
    <p:sldId id="956" r:id="rId84"/>
    <p:sldId id="972" r:id="rId85"/>
    <p:sldId id="973" r:id="rId86"/>
    <p:sldId id="974" r:id="rId87"/>
    <p:sldId id="975" r:id="rId88"/>
    <p:sldId id="976" r:id="rId89"/>
    <p:sldId id="977" r:id="rId90"/>
    <p:sldId id="978" r:id="rId91"/>
    <p:sldId id="979" r:id="rId92"/>
    <p:sldId id="981" r:id="rId93"/>
    <p:sldId id="980" r:id="rId94"/>
    <p:sldId id="982" r:id="rId95"/>
    <p:sldId id="983" r:id="rId96"/>
    <p:sldId id="984" r:id="rId97"/>
    <p:sldId id="986" r:id="rId98"/>
    <p:sldId id="985" r:id="rId99"/>
    <p:sldId id="987" r:id="rId100"/>
    <p:sldId id="988" r:id="rId101"/>
    <p:sldId id="1069" r:id="rId102"/>
    <p:sldId id="989" r:id="rId103"/>
    <p:sldId id="990" r:id="rId104"/>
    <p:sldId id="991" r:id="rId105"/>
    <p:sldId id="992" r:id="rId106"/>
    <p:sldId id="993" r:id="rId107"/>
    <p:sldId id="996" r:id="rId108"/>
    <p:sldId id="997" r:id="rId109"/>
    <p:sldId id="998" r:id="rId110"/>
    <p:sldId id="999" r:id="rId111"/>
    <p:sldId id="1000" r:id="rId112"/>
    <p:sldId id="1001" r:id="rId113"/>
    <p:sldId id="1002" r:id="rId114"/>
    <p:sldId id="1003" r:id="rId115"/>
    <p:sldId id="1004" r:id="rId116"/>
    <p:sldId id="1005" r:id="rId117"/>
    <p:sldId id="1006" r:id="rId118"/>
    <p:sldId id="1007" r:id="rId119"/>
    <p:sldId id="1009" r:id="rId120"/>
    <p:sldId id="1010" r:id="rId121"/>
    <p:sldId id="1011" r:id="rId122"/>
    <p:sldId id="1012" r:id="rId123"/>
    <p:sldId id="1013" r:id="rId124"/>
    <p:sldId id="1014" r:id="rId125"/>
    <p:sldId id="1015" r:id="rId126"/>
    <p:sldId id="1016" r:id="rId127"/>
    <p:sldId id="1017" r:id="rId128"/>
    <p:sldId id="1018" r:id="rId129"/>
    <p:sldId id="1019" r:id="rId130"/>
    <p:sldId id="1020" r:id="rId131"/>
    <p:sldId id="1021" r:id="rId132"/>
    <p:sldId id="1022" r:id="rId133"/>
    <p:sldId id="1023" r:id="rId134"/>
    <p:sldId id="1024" r:id="rId135"/>
    <p:sldId id="1035" r:id="rId136"/>
    <p:sldId id="1036" r:id="rId137"/>
    <p:sldId id="1037" r:id="rId138"/>
    <p:sldId id="1038" r:id="rId139"/>
    <p:sldId id="1025" r:id="rId140"/>
    <p:sldId id="1026" r:id="rId141"/>
    <p:sldId id="1027" r:id="rId142"/>
    <p:sldId id="1028" r:id="rId143"/>
    <p:sldId id="1030" r:id="rId144"/>
    <p:sldId id="1417" r:id="rId145"/>
    <p:sldId id="1029" r:id="rId146"/>
    <p:sldId id="1031" r:id="rId147"/>
    <p:sldId id="1032" r:id="rId148"/>
    <p:sldId id="1033" r:id="rId149"/>
    <p:sldId id="1034" r:id="rId150"/>
    <p:sldId id="1039" r:id="rId151"/>
    <p:sldId id="1040" r:id="rId152"/>
    <p:sldId id="1041" r:id="rId153"/>
    <p:sldId id="1042" r:id="rId154"/>
    <p:sldId id="1043" r:id="rId155"/>
    <p:sldId id="1418" r:id="rId156"/>
    <p:sldId id="1419" r:id="rId157"/>
    <p:sldId id="1420" r:id="rId158"/>
    <p:sldId id="1421" r:id="rId159"/>
    <p:sldId id="1422" r:id="rId160"/>
    <p:sldId id="1423" r:id="rId161"/>
    <p:sldId id="1424" r:id="rId162"/>
    <p:sldId id="1425" r:id="rId163"/>
    <p:sldId id="1426" r:id="rId164"/>
    <p:sldId id="1427" r:id="rId165"/>
    <p:sldId id="1428" r:id="rId166"/>
    <p:sldId id="1429" r:id="rId167"/>
    <p:sldId id="1430" r:id="rId168"/>
    <p:sldId id="1431" r:id="rId169"/>
    <p:sldId id="1056" r:id="rId170"/>
    <p:sldId id="1432" r:id="rId171"/>
    <p:sldId id="1435" r:id="rId172"/>
    <p:sldId id="1436" r:id="rId173"/>
    <p:sldId id="1437" r:id="rId174"/>
    <p:sldId id="1439" r:id="rId175"/>
    <p:sldId id="1440" r:id="rId176"/>
    <p:sldId id="1438" r:id="rId177"/>
    <p:sldId id="286" r:id="rId178"/>
  </p:sldIdLst>
  <p:sldSz cx="12190413" cy="6859588"/>
  <p:notesSz cx="6858000" cy="9144000"/>
  <p:embeddedFontLst>
    <p:embeddedFont>
      <p:font typeface="Impact" panose="020B0806030902050204" pitchFamily="34" charset="0"/>
      <p:regular r:id="rId181"/>
    </p:embeddedFont>
    <p:embeddedFont>
      <p:font typeface="Arial Unicode MS" panose="02010600030101010101" charset="-122"/>
      <p:regular r:id="rId182"/>
    </p:embeddedFont>
    <p:embeddedFont>
      <p:font typeface="微软雅黑 Light" panose="020B0502040204020203" pitchFamily="34" charset="-122"/>
      <p:regular r:id="rId183"/>
    </p:embeddedFont>
    <p:embeddedFont>
      <p:font typeface="Calibri" panose="020F0502020204030204" pitchFamily="34" charset="0"/>
      <p:regular r:id="rId184"/>
      <p:bold r:id="rId185"/>
      <p:italic r:id="rId186"/>
      <p:boldItalic r:id="rId187"/>
    </p:embeddedFont>
    <p:embeddedFont>
      <p:font typeface="黑体" panose="02010609060101010101" pitchFamily="49" charset="-122"/>
      <p:regular r:id="rId188"/>
    </p:embeddedFont>
    <p:embeddedFont>
      <p:font typeface="微软雅黑" panose="020B0503020204020204" pitchFamily="34" charset="-122"/>
      <p:regular r:id="rId189"/>
      <p:bold r:id="rId190"/>
    </p:embeddedFont>
    <p:embeddedFont>
      <p:font typeface="华文行楷" panose="02010800040101010101" pitchFamily="2" charset="-122"/>
      <p:regular r:id="rId191"/>
    </p:embeddedFont>
    <p:embeddedFont>
      <p:font typeface="Calibri Light" panose="020F0302020204030204" pitchFamily="34" charset="0"/>
      <p:regular r:id="rId192"/>
      <p:italic r:id="rId193"/>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AEEF"/>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384" autoAdjust="0"/>
  </p:normalViewPr>
  <p:slideViewPr>
    <p:cSldViewPr>
      <p:cViewPr varScale="1">
        <p:scale>
          <a:sx n="73" d="100"/>
          <a:sy n="73" d="100"/>
        </p:scale>
        <p:origin x="618" y="60"/>
      </p:cViewPr>
      <p:guideLst>
        <p:guide orient="horz" pos="2160"/>
        <p:guide pos="386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font" Target="fonts/font11.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1.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font" Target="fonts/font12.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2.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font" Target="fonts/font13.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font" Target="fonts/font4.fntdata"/><Relationship Id="rId189" Type="http://schemas.openxmlformats.org/officeDocument/2006/relationships/font" Target="fonts/font9.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95" Type="http://schemas.openxmlformats.org/officeDocument/2006/relationships/viewProps" Target="viewProps.xml"/><Relationship Id="rId190" Type="http://schemas.openxmlformats.org/officeDocument/2006/relationships/font" Target="fonts/font10.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handoutMaster" Target="handoutMasters/handout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font" Target="fonts/font6.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font" Target="fonts/font7.fntdata"/><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9CD06-4AE2-4DC0-9132-F1AF5752DDBE}" type="datetimeFigureOut">
              <a:rPr lang="zh-CN" altLang="en-US" smtClean="0"/>
              <a:t>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A6215-2194-424A-A04A-FA7C7EBE1909}"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80319-5A5B-4EB9-AD60-149102EA1059}" type="datetimeFigureOut">
              <a:rPr lang="zh-CN" altLang="en-US" smtClean="0"/>
              <a:t>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91312-D7D7-4555-9598-3C8B25654954}"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891312-D7D7-4555-9598-3C8B25654954}"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就是讲过的操作都支持，可能有一点比较偏的不支持</a:t>
            </a:r>
          </a:p>
        </p:txBody>
      </p:sp>
      <p:sp>
        <p:nvSpPr>
          <p:cNvPr id="4" name="灯片编号占位符 3"/>
          <p:cNvSpPr>
            <a:spLocks noGrp="1"/>
          </p:cNvSpPr>
          <p:nvPr>
            <p:ph type="sldNum" sz="quarter" idx="5"/>
          </p:nvPr>
        </p:nvSpPr>
        <p:spPr/>
        <p:txBody>
          <a:bodyPr/>
          <a:lstStyle/>
          <a:p>
            <a:fld id="{C9891312-D7D7-4555-9598-3C8B25654954}" type="slidenum">
              <a:rPr lang="zh-CN" altLang="en-US" smtClean="0"/>
              <a:t>117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smtClean="0">
                <a:solidFill>
                  <a:schemeClr val="tx1"/>
                </a:solidFill>
                <a:effectLst/>
                <a:latin typeface="+mn-lt"/>
                <a:ea typeface="+mn-ea"/>
                <a:cs typeface="+mn-cs"/>
              </a:rPr>
              <a:t>具体作法是：每年从四月中旬第一个星期日的凌晨</a:t>
            </a:r>
            <a:r>
              <a:rPr lang="en-US" altLang="zh-CN" sz="1400" b="0" i="0" kern="1200" dirty="0" smtClean="0">
                <a:solidFill>
                  <a:schemeClr val="tx1"/>
                </a:solidFill>
                <a:effectLst/>
                <a:latin typeface="+mn-lt"/>
                <a:ea typeface="+mn-ea"/>
                <a:cs typeface="+mn-cs"/>
              </a:rPr>
              <a:t>2</a:t>
            </a:r>
            <a:r>
              <a:rPr lang="zh-CN" altLang="en-US" sz="1400" b="0" i="0" kern="1200" dirty="0" smtClean="0">
                <a:solidFill>
                  <a:schemeClr val="tx1"/>
                </a:solidFill>
                <a:effectLst/>
                <a:latin typeface="+mn-lt"/>
                <a:ea typeface="+mn-ea"/>
                <a:cs typeface="+mn-cs"/>
              </a:rPr>
              <a:t>时整（北京时间），将时钟拨快一小时，即将表针由</a:t>
            </a:r>
            <a:r>
              <a:rPr lang="en-US" altLang="zh-CN" sz="1400" b="0" i="0" kern="1200" dirty="0" smtClean="0">
                <a:solidFill>
                  <a:schemeClr val="tx1"/>
                </a:solidFill>
                <a:effectLst/>
                <a:latin typeface="+mn-lt"/>
                <a:ea typeface="+mn-ea"/>
                <a:cs typeface="+mn-cs"/>
              </a:rPr>
              <a:t>2</a:t>
            </a:r>
            <a:r>
              <a:rPr lang="zh-CN" altLang="en-US" sz="1400" b="0" i="0" kern="1200" dirty="0" smtClean="0">
                <a:solidFill>
                  <a:schemeClr val="tx1"/>
                </a:solidFill>
                <a:effectLst/>
                <a:latin typeface="+mn-lt"/>
                <a:ea typeface="+mn-ea"/>
                <a:cs typeface="+mn-cs"/>
              </a:rPr>
              <a:t>时拨至</a:t>
            </a:r>
            <a:r>
              <a:rPr lang="en-US" altLang="zh-CN" sz="1400" b="0" i="0" kern="1200" dirty="0" smtClean="0">
                <a:solidFill>
                  <a:schemeClr val="tx1"/>
                </a:solidFill>
                <a:effectLst/>
                <a:latin typeface="+mn-lt"/>
                <a:ea typeface="+mn-ea"/>
                <a:cs typeface="+mn-cs"/>
              </a:rPr>
              <a:t>3</a:t>
            </a:r>
            <a:r>
              <a:rPr lang="zh-CN" altLang="en-US" sz="1400" b="0" i="0" kern="1200" dirty="0" smtClean="0">
                <a:solidFill>
                  <a:schemeClr val="tx1"/>
                </a:solidFill>
                <a:effectLst/>
                <a:latin typeface="+mn-lt"/>
                <a:ea typeface="+mn-ea"/>
                <a:cs typeface="+mn-cs"/>
              </a:rPr>
              <a:t>时，夏令时开始；</a:t>
            </a:r>
            <a:endParaRPr lang="en-US" altLang="zh-CN" sz="1400" b="0" i="0" kern="1200" dirty="0" smtClean="0">
              <a:solidFill>
                <a:schemeClr val="tx1"/>
              </a:solidFill>
              <a:effectLst/>
              <a:latin typeface="+mn-lt"/>
              <a:ea typeface="+mn-ea"/>
              <a:cs typeface="+mn-cs"/>
            </a:endParaRPr>
          </a:p>
          <a:p>
            <a:r>
              <a:rPr lang="zh-CN" altLang="en-US" sz="1400" b="0" i="0" kern="1200" dirty="0" smtClean="0">
                <a:solidFill>
                  <a:schemeClr val="tx1"/>
                </a:solidFill>
                <a:effectLst/>
                <a:latin typeface="+mn-lt"/>
                <a:ea typeface="+mn-ea"/>
                <a:cs typeface="+mn-cs"/>
              </a:rPr>
              <a:t>到九月中旬第一个星期日的凌晨</a:t>
            </a:r>
            <a:r>
              <a:rPr lang="en-US" altLang="zh-CN" sz="1400" b="0" i="0" kern="1200" dirty="0" smtClean="0">
                <a:solidFill>
                  <a:schemeClr val="tx1"/>
                </a:solidFill>
                <a:effectLst/>
                <a:latin typeface="+mn-lt"/>
                <a:ea typeface="+mn-ea"/>
                <a:cs typeface="+mn-cs"/>
              </a:rPr>
              <a:t>2</a:t>
            </a:r>
            <a:r>
              <a:rPr lang="zh-CN" altLang="en-US" sz="1400" b="0" i="0" kern="1200" dirty="0" smtClean="0">
                <a:solidFill>
                  <a:schemeClr val="tx1"/>
                </a:solidFill>
                <a:effectLst/>
                <a:latin typeface="+mn-lt"/>
                <a:ea typeface="+mn-ea"/>
                <a:cs typeface="+mn-cs"/>
              </a:rPr>
              <a:t>时整（北京夏令时），再将时钟拨回一小时，即将表针由</a:t>
            </a:r>
            <a:r>
              <a:rPr lang="en-US" altLang="zh-CN" sz="1400" b="0" i="0" kern="1200" dirty="0" smtClean="0">
                <a:solidFill>
                  <a:schemeClr val="tx1"/>
                </a:solidFill>
                <a:effectLst/>
                <a:latin typeface="+mn-lt"/>
                <a:ea typeface="+mn-ea"/>
                <a:cs typeface="+mn-cs"/>
              </a:rPr>
              <a:t>2</a:t>
            </a:r>
            <a:r>
              <a:rPr lang="zh-CN" altLang="en-US" sz="1400" b="0" i="0" kern="1200" dirty="0" smtClean="0">
                <a:solidFill>
                  <a:schemeClr val="tx1"/>
                </a:solidFill>
                <a:effectLst/>
                <a:latin typeface="+mn-lt"/>
                <a:ea typeface="+mn-ea"/>
                <a:cs typeface="+mn-cs"/>
              </a:rPr>
              <a:t>时拨至</a:t>
            </a:r>
            <a:r>
              <a:rPr lang="en-US" altLang="zh-CN" sz="1400" b="0" i="0" kern="1200" dirty="0" smtClean="0">
                <a:solidFill>
                  <a:schemeClr val="tx1"/>
                </a:solidFill>
                <a:effectLst/>
                <a:latin typeface="+mn-lt"/>
                <a:ea typeface="+mn-ea"/>
                <a:cs typeface="+mn-cs"/>
              </a:rPr>
              <a:t>1</a:t>
            </a:r>
            <a:r>
              <a:rPr lang="zh-CN" altLang="en-US" sz="1400" b="0" i="0" kern="1200" dirty="0" smtClean="0">
                <a:solidFill>
                  <a:schemeClr val="tx1"/>
                </a:solidFill>
                <a:effectLst/>
                <a:latin typeface="+mn-lt"/>
                <a:ea typeface="+mn-ea"/>
                <a:cs typeface="+mn-cs"/>
              </a:rPr>
              <a:t>时，夏令时结束</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129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139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141</a:t>
            </a:fld>
            <a:endParaRPr lang="zh-CN" altLang="en-US"/>
          </a:p>
        </p:txBody>
      </p:sp>
    </p:spTree>
    <p:extLst>
      <p:ext uri="{BB962C8B-B14F-4D97-AF65-F5344CB8AC3E}">
        <p14:creationId xmlns:p14="http://schemas.microsoft.com/office/powerpoint/2010/main" val="2018313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142</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147</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t>9</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151</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153</a:t>
            </a:fld>
            <a:endParaRPr lang="zh-CN" altLang="en-US"/>
          </a:p>
        </p:txBody>
      </p:sp>
    </p:spTree>
    <p:extLst>
      <p:ext uri="{BB962C8B-B14F-4D97-AF65-F5344CB8AC3E}">
        <p14:creationId xmlns:p14="http://schemas.microsoft.com/office/powerpoint/2010/main" val="1409752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154</a:t>
            </a:fld>
            <a:endParaRPr lang="zh-CN" altLang="en-US"/>
          </a:p>
        </p:txBody>
      </p:sp>
    </p:spTree>
    <p:extLst>
      <p:ext uri="{BB962C8B-B14F-4D97-AF65-F5344CB8AC3E}">
        <p14:creationId xmlns:p14="http://schemas.microsoft.com/office/powerpoint/2010/main" val="2145751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155</a:t>
            </a:fld>
            <a:endParaRPr lang="zh-CN" altLang="en-US"/>
          </a:p>
        </p:txBody>
      </p:sp>
    </p:spTree>
    <p:extLst>
      <p:ext uri="{BB962C8B-B14F-4D97-AF65-F5344CB8AC3E}">
        <p14:creationId xmlns:p14="http://schemas.microsoft.com/office/powerpoint/2010/main" val="3424918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156</a:t>
            </a:fld>
            <a:endParaRPr lang="zh-CN" altLang="en-US"/>
          </a:p>
        </p:txBody>
      </p:sp>
    </p:spTree>
    <p:extLst>
      <p:ext uri="{BB962C8B-B14F-4D97-AF65-F5344CB8AC3E}">
        <p14:creationId xmlns:p14="http://schemas.microsoft.com/office/powerpoint/2010/main" val="21016681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157</a:t>
            </a:fld>
            <a:endParaRPr lang="zh-CN" altLang="en-US"/>
          </a:p>
        </p:txBody>
      </p:sp>
    </p:spTree>
    <p:extLst>
      <p:ext uri="{BB962C8B-B14F-4D97-AF65-F5344CB8AC3E}">
        <p14:creationId xmlns:p14="http://schemas.microsoft.com/office/powerpoint/2010/main" val="1109169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158</a:t>
            </a:fld>
            <a:endParaRPr lang="zh-CN" altLang="en-US"/>
          </a:p>
        </p:txBody>
      </p:sp>
    </p:spTree>
    <p:extLst>
      <p:ext uri="{BB962C8B-B14F-4D97-AF65-F5344CB8AC3E}">
        <p14:creationId xmlns:p14="http://schemas.microsoft.com/office/powerpoint/2010/main" val="1123379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159</a:t>
            </a:fld>
            <a:endParaRPr lang="zh-CN" altLang="en-US"/>
          </a:p>
        </p:txBody>
      </p:sp>
    </p:spTree>
    <p:extLst>
      <p:ext uri="{BB962C8B-B14F-4D97-AF65-F5344CB8AC3E}">
        <p14:creationId xmlns:p14="http://schemas.microsoft.com/office/powerpoint/2010/main" val="294387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t>30</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160</a:t>
            </a:fld>
            <a:endParaRPr lang="zh-CN" altLang="en-US"/>
          </a:p>
        </p:txBody>
      </p:sp>
    </p:spTree>
    <p:extLst>
      <p:ext uri="{BB962C8B-B14F-4D97-AF65-F5344CB8AC3E}">
        <p14:creationId xmlns:p14="http://schemas.microsoft.com/office/powerpoint/2010/main" val="15119557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161</a:t>
            </a:fld>
            <a:endParaRPr lang="zh-CN" altLang="en-US"/>
          </a:p>
        </p:txBody>
      </p:sp>
    </p:spTree>
    <p:extLst>
      <p:ext uri="{BB962C8B-B14F-4D97-AF65-F5344CB8AC3E}">
        <p14:creationId xmlns:p14="http://schemas.microsoft.com/office/powerpoint/2010/main" val="39984667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162</a:t>
            </a:fld>
            <a:endParaRPr lang="zh-CN" altLang="en-US"/>
          </a:p>
        </p:txBody>
      </p:sp>
    </p:spTree>
    <p:extLst>
      <p:ext uri="{BB962C8B-B14F-4D97-AF65-F5344CB8AC3E}">
        <p14:creationId xmlns:p14="http://schemas.microsoft.com/office/powerpoint/2010/main" val="4055237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163</a:t>
            </a:fld>
            <a:endParaRPr lang="zh-CN" altLang="en-US"/>
          </a:p>
        </p:txBody>
      </p:sp>
    </p:spTree>
    <p:extLst>
      <p:ext uri="{BB962C8B-B14F-4D97-AF65-F5344CB8AC3E}">
        <p14:creationId xmlns:p14="http://schemas.microsoft.com/office/powerpoint/2010/main" val="7208029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164</a:t>
            </a:fld>
            <a:endParaRPr lang="zh-CN" altLang="en-US"/>
          </a:p>
        </p:txBody>
      </p:sp>
    </p:spTree>
    <p:extLst>
      <p:ext uri="{BB962C8B-B14F-4D97-AF65-F5344CB8AC3E}">
        <p14:creationId xmlns:p14="http://schemas.microsoft.com/office/powerpoint/2010/main" val="2454747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165</a:t>
            </a:fld>
            <a:endParaRPr lang="zh-CN" altLang="en-US"/>
          </a:p>
        </p:txBody>
      </p:sp>
    </p:spTree>
    <p:extLst>
      <p:ext uri="{BB962C8B-B14F-4D97-AF65-F5344CB8AC3E}">
        <p14:creationId xmlns:p14="http://schemas.microsoft.com/office/powerpoint/2010/main" val="1156744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168</a:t>
            </a:fld>
            <a:endParaRPr lang="zh-CN" altLang="en-US"/>
          </a:p>
        </p:txBody>
      </p:sp>
    </p:spTree>
    <p:extLst>
      <p:ext uri="{BB962C8B-B14F-4D97-AF65-F5344CB8AC3E}">
        <p14:creationId xmlns:p14="http://schemas.microsoft.com/office/powerpoint/2010/main" val="36881366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169</a:t>
            </a:fld>
            <a:endParaRPr lang="zh-CN" altLang="en-US"/>
          </a:p>
        </p:txBody>
      </p:sp>
    </p:spTree>
    <p:extLst>
      <p:ext uri="{BB962C8B-B14F-4D97-AF65-F5344CB8AC3E}">
        <p14:creationId xmlns:p14="http://schemas.microsoft.com/office/powerpoint/2010/main" val="1019875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170</a:t>
            </a:fld>
            <a:endParaRPr lang="zh-CN" altLang="en-US"/>
          </a:p>
        </p:txBody>
      </p:sp>
    </p:spTree>
    <p:extLst>
      <p:ext uri="{BB962C8B-B14F-4D97-AF65-F5344CB8AC3E}">
        <p14:creationId xmlns:p14="http://schemas.microsoft.com/office/powerpoint/2010/main" val="318957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891312-D7D7-4555-9598-3C8B25654954}" type="slidenum">
              <a:rPr lang="zh-CN" altLang="en-US" smtClean="0"/>
              <a:t>39</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171</a:t>
            </a:fld>
            <a:endParaRPr lang="zh-CN" altLang="en-US"/>
          </a:p>
        </p:txBody>
      </p:sp>
    </p:spTree>
    <p:extLst>
      <p:ext uri="{BB962C8B-B14F-4D97-AF65-F5344CB8AC3E}">
        <p14:creationId xmlns:p14="http://schemas.microsoft.com/office/powerpoint/2010/main" val="45859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172</a:t>
            </a:fld>
            <a:endParaRPr lang="zh-CN" altLang="en-US"/>
          </a:p>
        </p:txBody>
      </p:sp>
    </p:spTree>
    <p:extLst>
      <p:ext uri="{BB962C8B-B14F-4D97-AF65-F5344CB8AC3E}">
        <p14:creationId xmlns:p14="http://schemas.microsoft.com/office/powerpoint/2010/main" val="26160115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173</a:t>
            </a:fld>
            <a:endParaRPr lang="zh-CN" altLang="en-US"/>
          </a:p>
        </p:txBody>
      </p:sp>
    </p:spTree>
    <p:extLst>
      <p:ext uri="{BB962C8B-B14F-4D97-AF65-F5344CB8AC3E}">
        <p14:creationId xmlns:p14="http://schemas.microsoft.com/office/powerpoint/2010/main" val="1976993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50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51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52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2"/>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3"/>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4"/>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1" name="流程图: 可选过程 10"/>
          <p:cNvSpPr/>
          <p:nvPr userDrawn="1"/>
        </p:nvSpPr>
        <p:spPr>
          <a:xfrm>
            <a:off x="11063758" y="6480175"/>
            <a:ext cx="1029808" cy="40703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 name="文本框 1"/>
          <p:cNvSpPr txBox="1"/>
          <p:nvPr userDrawn="1"/>
        </p:nvSpPr>
        <p:spPr>
          <a:xfrm>
            <a:off x="11063758" y="6480175"/>
            <a:ext cx="1645537" cy="415498"/>
          </a:xfrm>
          <a:prstGeom prst="rect">
            <a:avLst/>
          </a:prstGeom>
          <a:noFill/>
        </p:spPr>
        <p:txBody>
          <a:bodyPr wrap="square" rtlCol="0">
            <a:spAutoFit/>
          </a:bodyPr>
          <a:lstStyle/>
          <a:p>
            <a:fld id="{1432915B-D1EE-487E-8AD7-1B72CA128E11}" type="slidenum">
              <a:rPr lang="en-US" altLang="zh-CN" smtClean="0"/>
              <a:t>‹#›</a:t>
            </a:fld>
            <a:r>
              <a:rPr lang="en-US" altLang="zh-CN" dirty="0" smtClean="0"/>
              <a:t>/</a:t>
            </a:r>
            <a:r>
              <a:rPr lang="en-US" dirty="0" smtClean="0"/>
              <a:t>157</a:t>
            </a:r>
            <a:endParaRPr lang="en-US" dirty="0"/>
          </a:p>
        </p:txBody>
      </p:sp>
      <p:pic>
        <p:nvPicPr>
          <p:cNvPr id="14" name="图片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a:xfrm>
            <a:off x="10365740" y="198737"/>
            <a:ext cx="1520786" cy="513643"/>
          </a:xfrm>
          <a:prstGeom prst="rect">
            <a:avLst/>
          </a:prstGeom>
        </p:spPr>
      </p:pic>
      <p:sp>
        <p:nvSpPr>
          <p:cNvPr id="16" name="等腰三角形 15"/>
          <p:cNvSpPr/>
          <p:nvPr userDrawn="1"/>
        </p:nvSpPr>
        <p:spPr>
          <a:xfrm rot="5400000">
            <a:off x="-34312" y="34310"/>
            <a:ext cx="455560" cy="38693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t>8</a:t>
            </a:fld>
            <a:endParaRPr lang="zh-CN" altLang="en-US"/>
          </a:p>
        </p:txBody>
      </p:sp>
      <p:sp>
        <p:nvSpPr>
          <p:cNvPr id="6" name="页脚占位符 5"/>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2"/>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3"/>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4"/>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1" name="流程图: 可选过程 10"/>
          <p:cNvSpPr/>
          <p:nvPr userDrawn="1"/>
        </p:nvSpPr>
        <p:spPr>
          <a:xfrm>
            <a:off x="11063758" y="6480175"/>
            <a:ext cx="1029808" cy="40703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 name="文本框 1"/>
          <p:cNvSpPr txBox="1"/>
          <p:nvPr userDrawn="1"/>
        </p:nvSpPr>
        <p:spPr>
          <a:xfrm>
            <a:off x="11063758" y="6480175"/>
            <a:ext cx="1645537" cy="415498"/>
          </a:xfrm>
          <a:prstGeom prst="rect">
            <a:avLst/>
          </a:prstGeom>
          <a:noFill/>
        </p:spPr>
        <p:txBody>
          <a:bodyPr wrap="square" rtlCol="0">
            <a:spAutoFit/>
          </a:bodyPr>
          <a:lstStyle/>
          <a:p>
            <a:fld id="{1432915B-D1EE-487E-8AD7-1B72CA128E11}" type="slidenum">
              <a:rPr lang="en-US" altLang="zh-CN" smtClean="0"/>
              <a:t>‹#›</a:t>
            </a:fld>
            <a:r>
              <a:rPr lang="en-US" altLang="zh-CN" dirty="0" smtClean="0"/>
              <a:t>/</a:t>
            </a:r>
            <a:r>
              <a:rPr lang="en-US" dirty="0" smtClean="0"/>
              <a:t>157</a:t>
            </a:r>
            <a:endParaRPr lang="en-US" dirty="0"/>
          </a:p>
        </p:txBody>
      </p:sp>
      <p:pic>
        <p:nvPicPr>
          <p:cNvPr id="14" name="图片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a:xfrm>
            <a:off x="10365740" y="198737"/>
            <a:ext cx="1520786" cy="513643"/>
          </a:xfrm>
          <a:prstGeom prst="rect">
            <a:avLst/>
          </a:prstGeom>
        </p:spPr>
      </p:pic>
      <p:sp>
        <p:nvSpPr>
          <p:cNvPr id="16" name="等腰三角形 15"/>
          <p:cNvSpPr/>
          <p:nvPr userDrawn="1"/>
        </p:nvSpPr>
        <p:spPr>
          <a:xfrm rot="5400000">
            <a:off x="-34312" y="34310"/>
            <a:ext cx="455560" cy="38693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grpSp>
        <p:nvGrpSpPr>
          <p:cNvPr id="9" name="组合 8"/>
          <p:cNvGrpSpPr/>
          <p:nvPr userDrawn="1"/>
        </p:nvGrpSpPr>
        <p:grpSpPr>
          <a:xfrm>
            <a:off x="-24765" y="64547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t>8</a:t>
            </a:fld>
            <a:endParaRPr lang="zh-CN" altLang="en-US"/>
          </a:p>
        </p:txBody>
      </p:sp>
      <p:sp>
        <p:nvSpPr>
          <p:cNvPr id="6" name="页脚占位符 5"/>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2"/>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3"/>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4"/>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1" name="流程图: 可选过程 10"/>
          <p:cNvSpPr/>
          <p:nvPr userDrawn="1"/>
        </p:nvSpPr>
        <p:spPr>
          <a:xfrm>
            <a:off x="11063758" y="6480175"/>
            <a:ext cx="1029808" cy="40703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 name="文本框 1"/>
          <p:cNvSpPr txBox="1"/>
          <p:nvPr userDrawn="1"/>
        </p:nvSpPr>
        <p:spPr>
          <a:xfrm>
            <a:off x="11063758" y="6480175"/>
            <a:ext cx="1645537" cy="415498"/>
          </a:xfrm>
          <a:prstGeom prst="rect">
            <a:avLst/>
          </a:prstGeom>
          <a:noFill/>
        </p:spPr>
        <p:txBody>
          <a:bodyPr wrap="square" rtlCol="0">
            <a:spAutoFit/>
          </a:bodyPr>
          <a:lstStyle/>
          <a:p>
            <a:fld id="{1432915B-D1EE-487E-8AD7-1B72CA128E11}" type="slidenum">
              <a:rPr lang="en-US" altLang="zh-CN" smtClean="0"/>
              <a:t>‹#›</a:t>
            </a:fld>
            <a:r>
              <a:rPr lang="en-US" altLang="zh-CN" dirty="0" smtClean="0"/>
              <a:t>/</a:t>
            </a:r>
            <a:r>
              <a:rPr lang="en-US" dirty="0" smtClean="0"/>
              <a:t>157</a:t>
            </a:r>
            <a:endParaRPr lang="en-US" dirty="0"/>
          </a:p>
        </p:txBody>
      </p:sp>
      <p:pic>
        <p:nvPicPr>
          <p:cNvPr id="14" name="图片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a:xfrm>
            <a:off x="10365740" y="198737"/>
            <a:ext cx="1520786" cy="513643"/>
          </a:xfrm>
          <a:prstGeom prst="rect">
            <a:avLst/>
          </a:prstGeom>
        </p:spPr>
      </p:pic>
      <p:sp>
        <p:nvSpPr>
          <p:cNvPr id="16" name="等腰三角形 15"/>
          <p:cNvSpPr/>
          <p:nvPr userDrawn="1"/>
        </p:nvSpPr>
        <p:spPr>
          <a:xfrm rot="5400000">
            <a:off x="-34312" y="34310"/>
            <a:ext cx="455560" cy="38693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grpSp>
        <p:nvGrpSpPr>
          <p:cNvPr id="9" name="组合 8"/>
          <p:cNvGrpSpPr/>
          <p:nvPr userDrawn="1"/>
        </p:nvGrpSpPr>
        <p:grpSpPr>
          <a:xfrm>
            <a:off x="-24765" y="64547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grpSp>
        <p:nvGrpSpPr>
          <p:cNvPr id="9" name="组合 8"/>
          <p:cNvGrpSpPr/>
          <p:nvPr userDrawn="1"/>
        </p:nvGrpSpPr>
        <p:grpSpPr>
          <a:xfrm>
            <a:off x="-24765" y="64547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t>8</a:t>
            </a:fld>
            <a:endParaRPr lang="zh-CN" altLang="en-US"/>
          </a:p>
        </p:txBody>
      </p:sp>
      <p:sp>
        <p:nvSpPr>
          <p:cNvPr id="6" name="页脚占位符 5"/>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t>8</a:t>
            </a:fld>
            <a:endParaRPr lang="zh-CN" altLang="en-US"/>
          </a:p>
        </p:txBody>
      </p:sp>
      <p:sp>
        <p:nvSpPr>
          <p:cNvPr id="6" name="页脚占位符 5"/>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2"/>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3"/>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4"/>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1" name="流程图: 可选过程 10"/>
          <p:cNvSpPr/>
          <p:nvPr userDrawn="1"/>
        </p:nvSpPr>
        <p:spPr>
          <a:xfrm>
            <a:off x="11063758" y="6480175"/>
            <a:ext cx="1029808" cy="40703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 name="文本框 1"/>
          <p:cNvSpPr txBox="1"/>
          <p:nvPr userDrawn="1"/>
        </p:nvSpPr>
        <p:spPr>
          <a:xfrm>
            <a:off x="11063758" y="6480175"/>
            <a:ext cx="1645537" cy="415498"/>
          </a:xfrm>
          <a:prstGeom prst="rect">
            <a:avLst/>
          </a:prstGeom>
          <a:noFill/>
        </p:spPr>
        <p:txBody>
          <a:bodyPr wrap="square" rtlCol="0">
            <a:spAutoFit/>
          </a:bodyPr>
          <a:lstStyle/>
          <a:p>
            <a:fld id="{1432915B-D1EE-487E-8AD7-1B72CA128E11}" type="slidenum">
              <a:rPr lang="en-US" altLang="zh-CN" smtClean="0"/>
              <a:t>‹#›</a:t>
            </a:fld>
            <a:r>
              <a:rPr lang="en-US" altLang="zh-CN" dirty="0" smtClean="0"/>
              <a:t>/</a:t>
            </a:r>
            <a:r>
              <a:rPr lang="en-US" dirty="0" smtClean="0"/>
              <a:t>157</a:t>
            </a:r>
            <a:endParaRPr lang="en-US" dirty="0"/>
          </a:p>
        </p:txBody>
      </p:sp>
      <p:pic>
        <p:nvPicPr>
          <p:cNvPr id="14" name="图片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a:xfrm>
            <a:off x="10365740" y="198737"/>
            <a:ext cx="1520786" cy="513643"/>
          </a:xfrm>
          <a:prstGeom prst="rect">
            <a:avLst/>
          </a:prstGeom>
        </p:spPr>
      </p:pic>
      <p:sp>
        <p:nvSpPr>
          <p:cNvPr id="16" name="等腰三角形 15"/>
          <p:cNvSpPr/>
          <p:nvPr userDrawn="1"/>
        </p:nvSpPr>
        <p:spPr>
          <a:xfrm rot="5400000">
            <a:off x="-34312" y="34310"/>
            <a:ext cx="455560" cy="38693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grpSp>
        <p:nvGrpSpPr>
          <p:cNvPr id="9" name="组合 8"/>
          <p:cNvGrpSpPr/>
          <p:nvPr userDrawn="1"/>
        </p:nvGrpSpPr>
        <p:grpSpPr>
          <a:xfrm>
            <a:off x="-24765" y="64547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hyperlink" Target="https://setuptools.readthedocs.io/en/latest/" TargetMode="External"/><Relationship Id="rId2" Type="http://schemas.openxmlformats.org/officeDocument/2006/relationships/hyperlink" Target="http://pandas.pydata.org/pandas-docs/stable/install.html#python-version-support" TargetMode="External"/><Relationship Id="rId1" Type="http://schemas.openxmlformats.org/officeDocument/2006/relationships/slideLayout" Target="../slideLayouts/slideLayout1.xml"/><Relationship Id="rId6" Type="http://schemas.openxmlformats.org/officeDocument/2006/relationships/hyperlink" Target="http://pytz.sourceforge.net/" TargetMode="External"/><Relationship Id="rId5" Type="http://schemas.openxmlformats.org/officeDocument/2006/relationships/hyperlink" Target="http://labix.org/python-dateutil" TargetMode="External"/><Relationship Id="rId4" Type="http://schemas.openxmlformats.org/officeDocument/2006/relationships/hyperlink" Target="http://www.numpy.org/" TargetMode="Externa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1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3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4.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48.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147.wmf"/><Relationship Id="rId4" Type="http://schemas.openxmlformats.org/officeDocument/2006/relationships/oleObject" Target="../embeddings/oleObject7.bin"/></Relationships>
</file>

<file path=ppt/slides/_rels/slide1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1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53.png"/><Relationship Id="rId4" Type="http://schemas.openxmlformats.org/officeDocument/2006/relationships/image" Target="../media/image152.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1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159.png"/></Relationships>
</file>

<file path=ppt/slides/_rels/slide1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62.png"/></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64.png"/></Relationships>
</file>

<file path=ppt/slides/_rels/slide151.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65.png"/><Relationship Id="rId5" Type="http://schemas.openxmlformats.org/officeDocument/2006/relationships/hyperlink" Target="http://matplotlib.org/gallery.html" TargetMode="External"/><Relationship Id="rId4" Type="http://schemas.openxmlformats.org/officeDocument/2006/relationships/hyperlink" Target="http://matplotlib.org/examples/index.html"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1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1.png"/><Relationship Id="rId4" Type="http://schemas.openxmlformats.org/officeDocument/2006/relationships/image" Target="../media/image170.png"/></Relationships>
</file>

<file path=ppt/slides/_rels/slide1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73.png"/></Relationships>
</file>

<file path=ppt/slides/_rels/slide15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5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84.png"/></Relationships>
</file>

<file path=ppt/slides/_rels/slide16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89.png"/></Relationships>
</file>

<file path=ppt/slides/_rels/slide16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92.png"/></Relationships>
</file>

<file path=ppt/slides/_rels/slide16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GI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GI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1.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8.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4.bin"/><Relationship Id="rId14" Type="http://schemas.openxmlformats.org/officeDocument/2006/relationships/image" Target="../media/image72.wmf"/></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fontScale="92500"/>
          </a:bodyPr>
          <a:lstStyle/>
          <a:p>
            <a:pPr>
              <a:lnSpc>
                <a:spcPts val="4200"/>
              </a:lnSpc>
            </a:pPr>
            <a:r>
              <a:rPr lang="zh-CN" altLang="en-US" sz="3600">
                <a:latin typeface="华文行楷" panose="02010800040101010101" pitchFamily="2" charset="-122"/>
                <a:ea typeface="华文行楷" panose="02010800040101010101" pitchFamily="2" charset="-122"/>
              </a:rPr>
              <a:t>本课件包括演示文稿、示例、代码、题库、视频和声音等内容，北风网和讲师拥有完全知识产权；只限于善意学习者在本课程使用，不得在课程范围外向任何第三方散播。任何其他人或者机构不得盗版、复制、仿造其中的创意和内容，我们保留一切通过法律手段追究违反者的权利。</a:t>
            </a:r>
            <a:endParaRPr lang="en-US" altLang="zh-CN" sz="3600">
              <a:latin typeface="华文行楷" panose="02010800040101010101" pitchFamily="2" charset="-122"/>
              <a:ea typeface="华文行楷" panose="02010800040101010101" pitchFamily="2" charset="-122"/>
            </a:endParaRPr>
          </a:p>
          <a:p>
            <a:pPr>
              <a:lnSpc>
                <a:spcPts val="4200"/>
              </a:lnSpc>
            </a:pPr>
            <a:r>
              <a:rPr lang="zh-CN" altLang="en-US" sz="3600">
                <a:latin typeface="华文行楷" panose="02010800040101010101" pitchFamily="2" charset="-122"/>
                <a:ea typeface="华文行楷" panose="02010800040101010101" pitchFamily="2" charset="-122"/>
              </a:rPr>
              <a:t>课程详情请咨询</a:t>
            </a:r>
            <a:endParaRPr lang="en-US" altLang="zh-CN" sz="3600">
              <a:latin typeface="华文行楷" panose="02010800040101010101" pitchFamily="2" charset="-122"/>
              <a:ea typeface="华文行楷" panose="02010800040101010101" pitchFamily="2" charset="-122"/>
            </a:endParaRPr>
          </a:p>
          <a:p>
            <a:pPr lvl="1">
              <a:lnSpc>
                <a:spcPts val="4200"/>
              </a:lnSpc>
            </a:pPr>
            <a:r>
              <a:rPr lang="zh-CN" altLang="en-US" sz="3200">
                <a:latin typeface="华文行楷" panose="02010800040101010101" pitchFamily="2" charset="-122"/>
                <a:ea typeface="华文行楷" panose="02010800040101010101" pitchFamily="2" charset="-122"/>
              </a:rPr>
              <a:t>微信公众号：北风教育</a:t>
            </a:r>
            <a:endParaRPr lang="en-US" altLang="zh-CN" sz="3200">
              <a:latin typeface="华文行楷" panose="02010800040101010101" pitchFamily="2" charset="-122"/>
              <a:ea typeface="华文行楷" panose="02010800040101010101" pitchFamily="2" charset="-122"/>
            </a:endParaRPr>
          </a:p>
          <a:p>
            <a:pPr lvl="1">
              <a:lnSpc>
                <a:spcPts val="4200"/>
              </a:lnSpc>
            </a:pPr>
            <a:r>
              <a:rPr lang="zh-CN" altLang="en-US" sz="3200">
                <a:latin typeface="华文行楷" panose="02010800040101010101" pitchFamily="2" charset="-122"/>
                <a:ea typeface="华文行楷" panose="02010800040101010101" pitchFamily="2" charset="-122"/>
              </a:rPr>
              <a:t>官方网址：</a:t>
            </a:r>
            <a:r>
              <a:rPr lang="en-US" altLang="zh-CN" sz="3200">
                <a:latin typeface="华文行楷" panose="02010800040101010101" pitchFamily="2" charset="-122"/>
                <a:ea typeface="华文行楷" panose="02010800040101010101" pitchFamily="2" charset="-122"/>
              </a:rPr>
              <a:t>http://www.ibeifeng.com/</a:t>
            </a:r>
            <a:endParaRPr lang="zh-CN" altLang="en-US" sz="3200">
              <a:latin typeface="华文行楷" panose="02010800040101010101" pitchFamily="2" charset="-122"/>
              <a:ea typeface="华文行楷" panose="02010800040101010101" pitchFamily="2" charset="-122"/>
            </a:endParaRPr>
          </a:p>
        </p:txBody>
      </p:sp>
      <p:sp>
        <p:nvSpPr>
          <p:cNvPr id="3" name="标题 2"/>
          <p:cNvSpPr>
            <a:spLocks noGrp="1"/>
          </p:cNvSpPr>
          <p:nvPr>
            <p:ph type="title"/>
          </p:nvPr>
        </p:nvSpPr>
        <p:spPr/>
        <p:txBody>
          <a:bodyPr>
            <a:normAutofit/>
          </a:bodyPr>
          <a:lstStyle/>
          <a:p>
            <a:r>
              <a:rPr lang="zh-CN" altLang="en-US" sz="4400"/>
              <a:t>法律声明</a:t>
            </a:r>
          </a:p>
        </p:txBody>
      </p:sp>
      <p:pic>
        <p:nvPicPr>
          <p:cNvPr id="1028" name="Picture 4" descr="http://www.ibeifeng.com/themes/newibeifeng/images/bfjywx.jpg"/>
          <p:cNvPicPr>
            <a:picLocks noChangeAspect="1" noChangeArrowheads="1"/>
          </p:cNvPicPr>
          <p:nvPr/>
        </p:nvPicPr>
        <p:blipFill rotWithShape="1">
          <a:blip r:embed="rId2">
            <a:extLst>
              <a:ext uri="{28A0092B-C50C-407E-A947-70E740481C1C}">
                <a14:useLocalDpi xmlns:a14="http://schemas.microsoft.com/office/drawing/2010/main" val="0"/>
              </a:ext>
            </a:extLst>
          </a:blip>
          <a:srcRect l="10866" t="9333" r="11517" b="24001"/>
          <a:stretch>
            <a:fillRect/>
          </a:stretch>
        </p:blipFill>
        <p:spPr bwMode="auto">
          <a:xfrm>
            <a:off x="8687494" y="4129572"/>
            <a:ext cx="2376265" cy="2376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5925116" y="1241"/>
            <a:ext cx="6265297" cy="5071323"/>
            <a:chOff x="6427694" y="152395"/>
            <a:chExt cx="5764306" cy="4665805"/>
          </a:xfrm>
        </p:grpSpPr>
        <p:sp>
          <p:nvSpPr>
            <p:cNvPr id="93" name="等腰三角形 92"/>
            <p:cNvSpPr/>
            <p:nvPr/>
          </p:nvSpPr>
          <p:spPr>
            <a:xfrm rot="16200000" flipH="1">
              <a:off x="10563114" y="360844"/>
              <a:ext cx="1837335" cy="14204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等腰三角形 93"/>
            <p:cNvSpPr/>
            <p:nvPr/>
          </p:nvSpPr>
          <p:spPr>
            <a:xfrm rot="5400000" flipH="1">
              <a:off x="10563112" y="1303666"/>
              <a:ext cx="1837335" cy="14204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等腰三角形 94"/>
            <p:cNvSpPr/>
            <p:nvPr/>
          </p:nvSpPr>
          <p:spPr>
            <a:xfrm rot="16200000" flipH="1">
              <a:off x="10563114" y="2246487"/>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等腰三角形 95"/>
            <p:cNvSpPr/>
            <p:nvPr/>
          </p:nvSpPr>
          <p:spPr>
            <a:xfrm rot="5400000" flipH="1">
              <a:off x="9114239" y="360847"/>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等腰三角形 96"/>
            <p:cNvSpPr/>
            <p:nvPr/>
          </p:nvSpPr>
          <p:spPr>
            <a:xfrm rot="16200000" flipH="1">
              <a:off x="9122951" y="1303666"/>
              <a:ext cx="1837335" cy="14204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639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等腰三角形 97"/>
            <p:cNvSpPr/>
            <p:nvPr/>
          </p:nvSpPr>
          <p:spPr>
            <a:xfrm rot="5400000" flipH="1">
              <a:off x="9120882" y="2246490"/>
              <a:ext cx="1837335" cy="14204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等腰三角形 98"/>
            <p:cNvSpPr/>
            <p:nvPr/>
          </p:nvSpPr>
          <p:spPr>
            <a:xfrm rot="16200000" flipH="1">
              <a:off x="7659407" y="360844"/>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等腰三角形 99"/>
            <p:cNvSpPr/>
            <p:nvPr/>
          </p:nvSpPr>
          <p:spPr>
            <a:xfrm rot="16200000" flipH="1">
              <a:off x="9122668" y="318931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等腰三角形 100"/>
            <p:cNvSpPr/>
            <p:nvPr/>
          </p:nvSpPr>
          <p:spPr>
            <a:xfrm rot="5400000" flipH="1">
              <a:off x="7659407" y="130366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等腰三角形 101"/>
            <p:cNvSpPr/>
            <p:nvPr/>
          </p:nvSpPr>
          <p:spPr>
            <a:xfrm rot="16200000" flipH="1">
              <a:off x="6219245" y="1303664"/>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3" name="文本框 102"/>
          <p:cNvSpPr txBox="1"/>
          <p:nvPr/>
        </p:nvSpPr>
        <p:spPr>
          <a:xfrm flipH="1">
            <a:off x="3940667" y="4364770"/>
            <a:ext cx="4321724" cy="707794"/>
          </a:xfrm>
          <a:prstGeom prst="rect">
            <a:avLst/>
          </a:prstGeom>
          <a:noFill/>
        </p:spPr>
        <p:txBody>
          <a:bodyPr wrap="square" rtlCol="0">
            <a:spAutoFit/>
          </a:bodyPr>
          <a:lstStyle/>
          <a:p>
            <a:pPr marL="0" lvl="1"/>
            <a:r>
              <a:rPr lang="zh-CN" altLang="en-US" sz="4000" b="1" dirty="0" smtClean="0">
                <a:solidFill>
                  <a:schemeClr val="accent1"/>
                </a:solidFill>
                <a:latin typeface="微软雅黑" panose="020B0503020204020204" pitchFamily="34" charset="-122"/>
                <a:ea typeface="微软雅黑" panose="020B0503020204020204" pitchFamily="34" charset="-122"/>
              </a:rPr>
              <a:t>进程与线程</a:t>
            </a:r>
            <a:endParaRPr lang="en-US" altLang="zh-CN" sz="4000" b="1" dirty="0">
              <a:solidFill>
                <a:schemeClr val="accent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443368" y="3785224"/>
            <a:ext cx="2742843" cy="1938740"/>
          </a:xfrm>
          <a:prstGeom prst="rect">
            <a:avLst/>
          </a:prstGeom>
          <a:noFill/>
        </p:spPr>
        <p:txBody>
          <a:bodyPr wrap="square" rtlCol="0">
            <a:spAutoFit/>
          </a:bodyPr>
          <a:lstStyle/>
          <a:p>
            <a:pPr algn="ctr"/>
            <a:r>
              <a:rPr lang="en-US" altLang="zh-CN" sz="12000" dirty="0" smtClean="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02</a:t>
            </a:r>
            <a:endParaRPr lang="zh-CN" altLang="en-US"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等腰三角形 104"/>
          <p:cNvSpPr/>
          <p:nvPr/>
        </p:nvSpPr>
        <p:spPr>
          <a:xfrm rot="5400000">
            <a:off x="2830065" y="4319755"/>
            <a:ext cx="998222" cy="8605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6" name="图片 10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36400" y="295554"/>
            <a:ext cx="1520588" cy="513576"/>
          </a:xfrm>
          <a:prstGeom prst="rect">
            <a:avLst/>
          </a:prstGeom>
        </p:spPr>
      </p:pic>
    </p:spTree>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通用函数</a:t>
            </a:r>
            <a:r>
              <a:rPr lang="en-US" altLang="zh-CN">
                <a:sym typeface="+mn-ea"/>
              </a:rPr>
              <a:t>/</a:t>
            </a:r>
            <a:r>
              <a:rPr lang="zh-CN" altLang="en-US">
                <a:sym typeface="+mn-ea"/>
              </a:rPr>
              <a:t>常用函数</a:t>
            </a:r>
            <a:r>
              <a:rPr lang="en-US" altLang="zh-CN">
                <a:sym typeface="+mn-ea"/>
              </a:rPr>
              <a:t>(</a:t>
            </a:r>
            <a:r>
              <a:rPr lang="zh-CN" altLang="en-US">
                <a:sym typeface="+mn-ea"/>
              </a:rPr>
              <a:t>二元函数</a:t>
            </a:r>
            <a:r>
              <a:rPr lang="en-US" altLang="zh-CN">
                <a:sym typeface="+mn-ea"/>
              </a:rPr>
              <a:t>)</a:t>
            </a:r>
          </a:p>
        </p:txBody>
      </p:sp>
      <p:pic>
        <p:nvPicPr>
          <p:cNvPr id="2" name="图片 1"/>
          <p:cNvPicPr>
            <a:picLocks noChangeAspect="1"/>
          </p:cNvPicPr>
          <p:nvPr/>
        </p:nvPicPr>
        <p:blipFill>
          <a:blip r:embed="rId2"/>
          <a:stretch>
            <a:fillRect/>
          </a:stretch>
        </p:blipFill>
        <p:spPr>
          <a:xfrm>
            <a:off x="2134766" y="1125538"/>
            <a:ext cx="7311314" cy="5347866"/>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ym typeface="+mn-ea"/>
              </a:rPr>
              <a:t>ndarray</a:t>
            </a:r>
            <a:r>
              <a:rPr lang="en-US" altLang="zh-CN" dirty="0">
                <a:sym typeface="+mn-ea"/>
              </a:rPr>
              <a:t>-</a:t>
            </a:r>
            <a:r>
              <a:rPr lang="zh-CN" altLang="en-US" dirty="0">
                <a:sym typeface="+mn-ea"/>
              </a:rPr>
              <a:t>聚合函数</a:t>
            </a:r>
          </a:p>
        </p:txBody>
      </p:sp>
      <p:sp>
        <p:nvSpPr>
          <p:cNvPr id="4" name="内容占位符 3"/>
          <p:cNvSpPr>
            <a:spLocks noGrp="1"/>
          </p:cNvSpPr>
          <p:nvPr>
            <p:ph idx="13"/>
          </p:nvPr>
        </p:nvSpPr>
        <p:spPr>
          <a:xfrm>
            <a:off x="533400" y="1264920"/>
            <a:ext cx="11178540" cy="5000625"/>
          </a:xfrm>
        </p:spPr>
        <p:txBody>
          <a:bodyPr>
            <a:normAutofit/>
          </a:bodyPr>
          <a:lstStyle/>
          <a:p>
            <a:pPr>
              <a:lnSpc>
                <a:spcPct val="150000"/>
              </a:lnSpc>
            </a:pPr>
            <a:r>
              <a:rPr lang="en-US" altLang="zh-CN" sz="2400" dirty="0"/>
              <a:t> </a:t>
            </a:r>
            <a:r>
              <a:rPr lang="zh-CN" altLang="en-US" sz="2400" dirty="0"/>
              <a:t>聚合函数是对一组值</a:t>
            </a:r>
            <a:r>
              <a:rPr lang="en-US" altLang="zh-CN" sz="2400" dirty="0"/>
              <a:t>(</a:t>
            </a:r>
            <a:r>
              <a:rPr lang="en-US" altLang="zh-CN" sz="2400" dirty="0" err="1"/>
              <a:t>eg</a:t>
            </a:r>
            <a:r>
              <a:rPr lang="zh-CN" altLang="en-US" sz="2400" dirty="0"/>
              <a:t>一个数组</a:t>
            </a:r>
            <a:r>
              <a:rPr lang="en-US" altLang="zh-CN" sz="2400" dirty="0"/>
              <a:t>)</a:t>
            </a:r>
            <a:r>
              <a:rPr lang="zh-CN" altLang="en-US" sz="2400" dirty="0"/>
              <a:t>进行操作，返回一个单一值作为结果的函数。当然聚合函数也可以指定对某个具体的轴进行数据聚合操作；常将的聚合操作有：</a:t>
            </a:r>
            <a:r>
              <a:rPr lang="zh-CN" altLang="en-US" sz="2400" b="1" dirty="0">
                <a:solidFill>
                  <a:srgbClr val="00B050"/>
                </a:solidFill>
              </a:rPr>
              <a:t>平均值、最大值、最小值</a:t>
            </a:r>
            <a:r>
              <a:rPr lang="zh-CN" altLang="en-US" sz="2400" b="1" dirty="0" smtClean="0">
                <a:solidFill>
                  <a:srgbClr val="00B050"/>
                </a:solidFill>
              </a:rPr>
              <a:t>、标准差等</a:t>
            </a:r>
            <a:r>
              <a:rPr lang="zh-CN" altLang="en-US" sz="2400" b="1" dirty="0">
                <a:solidFill>
                  <a:srgbClr val="00B050"/>
                </a:solidFill>
              </a:rPr>
              <a:t>等</a:t>
            </a:r>
          </a:p>
        </p:txBody>
      </p:sp>
      <p:pic>
        <p:nvPicPr>
          <p:cNvPr id="2" name="图片 1"/>
          <p:cNvPicPr>
            <a:picLocks noChangeAspect="1"/>
          </p:cNvPicPr>
          <p:nvPr/>
        </p:nvPicPr>
        <p:blipFill>
          <a:blip r:embed="rId2"/>
          <a:stretch>
            <a:fillRect/>
          </a:stretch>
        </p:blipFill>
        <p:spPr>
          <a:xfrm>
            <a:off x="559742" y="3036109"/>
            <a:ext cx="10934358" cy="3456384"/>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聚合函数</a:t>
            </a:r>
          </a:p>
        </p:txBody>
      </p:sp>
      <p:pic>
        <p:nvPicPr>
          <p:cNvPr id="4" name="图片 3"/>
          <p:cNvPicPr>
            <a:picLocks noChangeAspect="1"/>
          </p:cNvPicPr>
          <p:nvPr/>
        </p:nvPicPr>
        <p:blipFill>
          <a:blip r:embed="rId2"/>
          <a:stretch>
            <a:fillRect/>
          </a:stretch>
        </p:blipFill>
        <p:spPr>
          <a:xfrm>
            <a:off x="1918742" y="965278"/>
            <a:ext cx="8352928" cy="5871192"/>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np.where</a:t>
            </a:r>
            <a:r>
              <a:rPr lang="zh-CN" altLang="en-US">
                <a:sym typeface="+mn-ea"/>
              </a:rPr>
              <a:t>函数</a:t>
            </a:r>
          </a:p>
        </p:txBody>
      </p:sp>
      <p:sp>
        <p:nvSpPr>
          <p:cNvPr id="4" name="内容占位符 3"/>
          <p:cNvSpPr>
            <a:spLocks noGrp="1"/>
          </p:cNvSpPr>
          <p:nvPr>
            <p:ph idx="13"/>
          </p:nvPr>
        </p:nvSpPr>
        <p:spPr>
          <a:xfrm>
            <a:off x="561975" y="1056829"/>
            <a:ext cx="11178540" cy="5000625"/>
          </a:xfrm>
        </p:spPr>
        <p:txBody>
          <a:bodyPr/>
          <a:lstStyle/>
          <a:p>
            <a:pPr>
              <a:lnSpc>
                <a:spcPct val="150000"/>
              </a:lnSpc>
            </a:pPr>
            <a:r>
              <a:rPr lang="en-US" altLang="zh-CN" dirty="0"/>
              <a:t> </a:t>
            </a:r>
            <a:r>
              <a:rPr lang="en-US" altLang="zh-CN" b="1" dirty="0" err="1"/>
              <a:t>np.where</a:t>
            </a:r>
            <a:r>
              <a:rPr lang="zh-CN" altLang="en-US" dirty="0"/>
              <a:t>函数是三元表达式</a:t>
            </a:r>
            <a:r>
              <a:rPr lang="en-US" altLang="zh-CN" b="1" dirty="0"/>
              <a:t>x if condition else y</a:t>
            </a:r>
            <a:r>
              <a:rPr lang="zh-CN" altLang="en-US" dirty="0"/>
              <a:t>的矢量化版本</a:t>
            </a:r>
          </a:p>
        </p:txBody>
      </p:sp>
      <p:pic>
        <p:nvPicPr>
          <p:cNvPr id="2" name="图片 1"/>
          <p:cNvPicPr>
            <a:picLocks noChangeAspect="1"/>
          </p:cNvPicPr>
          <p:nvPr/>
        </p:nvPicPr>
        <p:blipFill>
          <a:blip r:embed="rId2"/>
          <a:stretch>
            <a:fillRect/>
          </a:stretch>
        </p:blipFill>
        <p:spPr>
          <a:xfrm>
            <a:off x="187325" y="2069465"/>
            <a:ext cx="5664835" cy="2036445"/>
          </a:xfrm>
          <a:prstGeom prst="rect">
            <a:avLst/>
          </a:prstGeom>
        </p:spPr>
      </p:pic>
      <p:pic>
        <p:nvPicPr>
          <p:cNvPr id="5" name="图片 4"/>
          <p:cNvPicPr>
            <a:picLocks noChangeAspect="1"/>
          </p:cNvPicPr>
          <p:nvPr/>
        </p:nvPicPr>
        <p:blipFill>
          <a:blip r:embed="rId3"/>
          <a:stretch>
            <a:fillRect/>
          </a:stretch>
        </p:blipFill>
        <p:spPr>
          <a:xfrm>
            <a:off x="6151245" y="2069465"/>
            <a:ext cx="5732145" cy="2035810"/>
          </a:xfrm>
          <a:prstGeom prst="rect">
            <a:avLst/>
          </a:prstGeom>
        </p:spPr>
      </p:pic>
      <p:pic>
        <p:nvPicPr>
          <p:cNvPr id="6" name="图片 5"/>
          <p:cNvPicPr>
            <a:picLocks noChangeAspect="1"/>
          </p:cNvPicPr>
          <p:nvPr/>
        </p:nvPicPr>
        <p:blipFill>
          <a:blip r:embed="rId4"/>
          <a:stretch>
            <a:fillRect/>
          </a:stretch>
        </p:blipFill>
        <p:spPr>
          <a:xfrm>
            <a:off x="490220" y="4274820"/>
            <a:ext cx="5361940" cy="1990725"/>
          </a:xfrm>
          <a:prstGeom prst="rect">
            <a:avLst/>
          </a:prstGeom>
        </p:spPr>
      </p:pic>
      <p:pic>
        <p:nvPicPr>
          <p:cNvPr id="7" name="图片 6"/>
          <p:cNvPicPr>
            <a:picLocks noChangeAspect="1"/>
          </p:cNvPicPr>
          <p:nvPr/>
        </p:nvPicPr>
        <p:blipFill>
          <a:blip r:embed="rId5"/>
          <a:stretch>
            <a:fillRect/>
          </a:stretch>
        </p:blipFill>
        <p:spPr>
          <a:xfrm>
            <a:off x="6029325" y="4274820"/>
            <a:ext cx="5854065" cy="175768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np.where</a:t>
            </a:r>
            <a:r>
              <a:rPr lang="zh-CN" altLang="en-US">
                <a:sym typeface="+mn-ea"/>
              </a:rPr>
              <a:t>函数</a:t>
            </a:r>
          </a:p>
        </p:txBody>
      </p:sp>
      <p:pic>
        <p:nvPicPr>
          <p:cNvPr id="2" name="图片 1"/>
          <p:cNvPicPr>
            <a:picLocks noChangeAspect="1"/>
          </p:cNvPicPr>
          <p:nvPr/>
        </p:nvPicPr>
        <p:blipFill>
          <a:blip r:embed="rId2"/>
          <a:stretch>
            <a:fillRect/>
          </a:stretch>
        </p:blipFill>
        <p:spPr>
          <a:xfrm>
            <a:off x="262558" y="1269554"/>
            <a:ext cx="11497171" cy="3816424"/>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np.where</a:t>
            </a:r>
            <a:r>
              <a:rPr lang="zh-CN" altLang="en-US">
                <a:sym typeface="+mn-ea"/>
              </a:rPr>
              <a:t>函数</a:t>
            </a:r>
          </a:p>
        </p:txBody>
      </p:sp>
      <p:sp>
        <p:nvSpPr>
          <p:cNvPr id="4" name="内容占位符 3"/>
          <p:cNvSpPr>
            <a:spLocks noGrp="1"/>
          </p:cNvSpPr>
          <p:nvPr>
            <p:ph idx="13"/>
          </p:nvPr>
        </p:nvSpPr>
        <p:spPr>
          <a:xfrm>
            <a:off x="550590" y="984568"/>
            <a:ext cx="11178540" cy="5000625"/>
          </a:xfrm>
        </p:spPr>
        <p:txBody>
          <a:bodyPr/>
          <a:lstStyle/>
          <a:p>
            <a:pPr>
              <a:lnSpc>
                <a:spcPct val="150000"/>
              </a:lnSpc>
            </a:pPr>
            <a:r>
              <a:rPr lang="en-US" altLang="zh-CN" dirty="0"/>
              <a:t> </a:t>
            </a:r>
            <a:r>
              <a:rPr lang="zh-CN" altLang="en-US" dirty="0"/>
              <a:t>案例：将数组中的所有异常数字替换为</a:t>
            </a:r>
            <a:r>
              <a:rPr lang="en-US" altLang="zh-CN" dirty="0"/>
              <a:t>0</a:t>
            </a:r>
            <a:r>
              <a:rPr lang="zh-CN" altLang="en-US" dirty="0"/>
              <a:t>，比如将</a:t>
            </a:r>
            <a:r>
              <a:rPr lang="en-US" altLang="zh-CN" dirty="0" err="1"/>
              <a:t>NaN</a:t>
            </a:r>
            <a:r>
              <a:rPr lang="zh-CN" altLang="en-US" dirty="0"/>
              <a:t>替换为</a:t>
            </a:r>
            <a:r>
              <a:rPr lang="en-US" altLang="zh-CN" dirty="0"/>
              <a:t>0</a:t>
            </a:r>
          </a:p>
        </p:txBody>
      </p:sp>
      <p:pic>
        <p:nvPicPr>
          <p:cNvPr id="5" name="图片 4"/>
          <p:cNvPicPr>
            <a:picLocks noChangeAspect="1"/>
          </p:cNvPicPr>
          <p:nvPr/>
        </p:nvPicPr>
        <p:blipFill>
          <a:blip r:embed="rId2"/>
          <a:stretch>
            <a:fillRect/>
          </a:stretch>
        </p:blipFill>
        <p:spPr>
          <a:xfrm>
            <a:off x="2926854" y="1773610"/>
            <a:ext cx="5328593" cy="474636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np.unique</a:t>
            </a:r>
            <a:r>
              <a:rPr lang="zh-CN" altLang="en-US">
                <a:sym typeface="+mn-ea"/>
              </a:rPr>
              <a:t>函数</a:t>
            </a:r>
          </a:p>
        </p:txBody>
      </p:sp>
      <p:sp>
        <p:nvSpPr>
          <p:cNvPr id="4" name="内容占位符 3"/>
          <p:cNvSpPr>
            <a:spLocks noGrp="1"/>
          </p:cNvSpPr>
          <p:nvPr>
            <p:ph idx="13"/>
          </p:nvPr>
        </p:nvSpPr>
        <p:spPr>
          <a:xfrm>
            <a:off x="506095" y="1159510"/>
            <a:ext cx="11178540" cy="5000625"/>
          </a:xfrm>
        </p:spPr>
        <p:txBody>
          <a:bodyPr/>
          <a:lstStyle/>
          <a:p>
            <a:pPr>
              <a:lnSpc>
                <a:spcPct val="150000"/>
              </a:lnSpc>
            </a:pPr>
            <a:r>
              <a:rPr lang="en-US" altLang="zh-CN"/>
              <a:t> np.unique</a:t>
            </a:r>
            <a:r>
              <a:rPr lang="zh-CN" altLang="en-US"/>
              <a:t>函数的主要作用是将数组中的元素进行去重操作</a:t>
            </a:r>
            <a:r>
              <a:rPr lang="en-US" altLang="zh-CN"/>
              <a:t>(</a:t>
            </a:r>
            <a:r>
              <a:rPr lang="zh-CN" altLang="en-US"/>
              <a:t>也就是只保存不重复的数据</a:t>
            </a:r>
            <a:r>
              <a:rPr lang="en-US" altLang="zh-CN"/>
              <a:t>)</a:t>
            </a:r>
          </a:p>
        </p:txBody>
      </p:sp>
      <p:pic>
        <p:nvPicPr>
          <p:cNvPr id="2" name="图片 1"/>
          <p:cNvPicPr>
            <a:picLocks noChangeAspect="1"/>
          </p:cNvPicPr>
          <p:nvPr/>
        </p:nvPicPr>
        <p:blipFill>
          <a:blip r:embed="rId2"/>
          <a:stretch>
            <a:fillRect/>
          </a:stretch>
        </p:blipFill>
        <p:spPr>
          <a:xfrm>
            <a:off x="2062758" y="2565698"/>
            <a:ext cx="6359664" cy="341947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p>
        </p:txBody>
      </p:sp>
      <p:sp>
        <p:nvSpPr>
          <p:cNvPr id="4" name="内容占位符 3"/>
          <p:cNvSpPr>
            <a:spLocks noGrp="1"/>
          </p:cNvSpPr>
          <p:nvPr>
            <p:ph idx="13"/>
          </p:nvPr>
        </p:nvSpPr>
        <p:spPr>
          <a:xfrm>
            <a:off x="506095" y="1159510"/>
            <a:ext cx="11178540" cy="5000625"/>
          </a:xfrm>
        </p:spPr>
        <p:txBody>
          <a:bodyPr/>
          <a:lstStyle/>
          <a:p>
            <a:pPr>
              <a:lnSpc>
                <a:spcPct val="150000"/>
              </a:lnSpc>
            </a:pPr>
            <a:r>
              <a:rPr lang="en-US" altLang="zh-CN" dirty="0"/>
              <a:t> pandas</a:t>
            </a:r>
            <a:r>
              <a:rPr lang="zh-CN" altLang="en-US" dirty="0"/>
              <a:t>是一种</a:t>
            </a:r>
            <a:r>
              <a:rPr lang="en-US" altLang="zh-CN" dirty="0"/>
              <a:t>Python</a:t>
            </a:r>
            <a:r>
              <a:rPr lang="zh-CN" altLang="en-US" dirty="0"/>
              <a:t>数据分析的利器，是一个开源的数据分析包，最初是应用于金融数据分析工具而开发出来的，因此</a:t>
            </a:r>
            <a:r>
              <a:rPr lang="en-US" altLang="zh-CN" dirty="0"/>
              <a:t>pandas</a:t>
            </a:r>
            <a:r>
              <a:rPr lang="zh-CN" altLang="en-US" dirty="0"/>
              <a:t>为时间序列分析提供了很好的支持。</a:t>
            </a:r>
            <a:r>
              <a:rPr lang="en-US" altLang="zh-CN" dirty="0"/>
              <a:t>pandas</a:t>
            </a:r>
            <a:r>
              <a:rPr lang="zh-CN" altLang="en-US" dirty="0"/>
              <a:t>是</a:t>
            </a:r>
            <a:r>
              <a:rPr lang="en-US" altLang="zh-CN" dirty="0" err="1"/>
              <a:t>PyData</a:t>
            </a:r>
            <a:r>
              <a:rPr lang="zh-CN" altLang="en-US" dirty="0"/>
              <a:t>项目的一部分。</a:t>
            </a:r>
          </a:p>
          <a:p>
            <a:pPr>
              <a:lnSpc>
                <a:spcPct val="150000"/>
              </a:lnSpc>
            </a:pPr>
            <a:r>
              <a:rPr lang="zh-CN" altLang="en-US" dirty="0"/>
              <a:t> 官网：http://pandas.pydata.org/</a:t>
            </a:r>
          </a:p>
          <a:p>
            <a:pPr>
              <a:lnSpc>
                <a:spcPct val="150000"/>
              </a:lnSpc>
            </a:pPr>
            <a:r>
              <a:rPr lang="zh-CN" altLang="en-US" dirty="0"/>
              <a:t> 官方文档：http://pandas.pydata.org/pandas-docs/stable/</a:t>
            </a:r>
          </a:p>
        </p:txBody>
      </p:sp>
      <p:pic>
        <p:nvPicPr>
          <p:cNvPr id="2" name="图片 1"/>
          <p:cNvPicPr>
            <a:picLocks noChangeAspect="1"/>
          </p:cNvPicPr>
          <p:nvPr/>
        </p:nvPicPr>
        <p:blipFill>
          <a:blip r:embed="rId2"/>
          <a:stretch>
            <a:fillRect/>
          </a:stretch>
        </p:blipFill>
        <p:spPr>
          <a:xfrm>
            <a:off x="1558290" y="4756150"/>
            <a:ext cx="8362315" cy="174244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安装</a:t>
            </a:r>
          </a:p>
        </p:txBody>
      </p:sp>
      <p:sp>
        <p:nvSpPr>
          <p:cNvPr id="4" name="内容占位符 3"/>
          <p:cNvSpPr>
            <a:spLocks noGrp="1"/>
          </p:cNvSpPr>
          <p:nvPr>
            <p:ph idx="13"/>
          </p:nvPr>
        </p:nvSpPr>
        <p:spPr>
          <a:xfrm>
            <a:off x="506095" y="1159510"/>
            <a:ext cx="11178540" cy="5000625"/>
          </a:xfrm>
        </p:spPr>
        <p:txBody>
          <a:bodyPr>
            <a:normAutofit fontScale="92500" lnSpcReduction="10000"/>
          </a:bodyPr>
          <a:lstStyle/>
          <a:p>
            <a:pPr>
              <a:lnSpc>
                <a:spcPct val="150000"/>
              </a:lnSpc>
            </a:pPr>
            <a:r>
              <a:rPr lang="en-US" altLang="zh-CN" dirty="0"/>
              <a:t> </a:t>
            </a:r>
            <a:r>
              <a:rPr lang="zh-CN" altLang="en-US" dirty="0"/>
              <a:t>安装过程详见</a:t>
            </a:r>
            <a:r>
              <a:rPr lang="en-US" altLang="zh-CN" dirty="0"/>
              <a:t>: </a:t>
            </a:r>
            <a:r>
              <a:rPr lang="zh-CN" altLang="en-US" dirty="0">
                <a:hlinkClick r:id="rId2"/>
              </a:rPr>
              <a:t>官方安装文档</a:t>
            </a:r>
            <a:endParaRPr lang="zh-CN" altLang="en-US" dirty="0"/>
          </a:p>
          <a:p>
            <a:pPr>
              <a:lnSpc>
                <a:spcPct val="150000"/>
              </a:lnSpc>
            </a:pPr>
            <a:r>
              <a:rPr lang="en-US" altLang="zh-CN" dirty="0"/>
              <a:t> Python</a:t>
            </a:r>
            <a:r>
              <a:rPr lang="zh-CN" altLang="en-US" dirty="0"/>
              <a:t>版本要求：</a:t>
            </a:r>
            <a:r>
              <a:rPr lang="en-US" altLang="zh-CN" dirty="0"/>
              <a:t>2.7</a:t>
            </a:r>
            <a:r>
              <a:rPr lang="zh-CN" altLang="en-US" dirty="0"/>
              <a:t>、</a:t>
            </a:r>
            <a:r>
              <a:rPr lang="en-US" altLang="zh-CN" dirty="0"/>
              <a:t>3.4</a:t>
            </a:r>
            <a:r>
              <a:rPr lang="zh-CN" altLang="en-US" dirty="0"/>
              <a:t>、</a:t>
            </a:r>
            <a:r>
              <a:rPr lang="en-US" altLang="zh-CN" dirty="0"/>
              <a:t>3.5</a:t>
            </a:r>
            <a:r>
              <a:rPr lang="zh-CN" altLang="en-US" dirty="0"/>
              <a:t>、</a:t>
            </a:r>
            <a:r>
              <a:rPr lang="en-US" altLang="zh-CN" dirty="0"/>
              <a:t>3.6</a:t>
            </a:r>
          </a:p>
          <a:p>
            <a:pPr>
              <a:lnSpc>
                <a:spcPct val="150000"/>
              </a:lnSpc>
            </a:pPr>
            <a:r>
              <a:rPr lang="en-US" altLang="zh-CN" dirty="0"/>
              <a:t> </a:t>
            </a:r>
            <a:r>
              <a:rPr lang="zh-CN" altLang="en-US" dirty="0"/>
              <a:t>依赖</a:t>
            </a:r>
            <a:r>
              <a:rPr lang="en-US" altLang="zh-CN" dirty="0"/>
              <a:t>Python</a:t>
            </a:r>
            <a:r>
              <a:rPr lang="zh-CN" altLang="en-US" dirty="0"/>
              <a:t>库：</a:t>
            </a:r>
            <a:r>
              <a:rPr lang="en-US" altLang="zh-CN" dirty="0" err="1">
                <a:hlinkClick r:id="rId3" action="ppaction://hlinkfile"/>
              </a:rPr>
              <a:t>setuptools</a:t>
            </a:r>
            <a:r>
              <a:rPr lang="zh-CN" altLang="en-US" dirty="0"/>
              <a:t>、</a:t>
            </a:r>
            <a:r>
              <a:rPr lang="en-US" altLang="zh-CN" dirty="0" err="1">
                <a:hlinkClick r:id="rId4"/>
              </a:rPr>
              <a:t>NumPy</a:t>
            </a:r>
            <a:r>
              <a:rPr lang="zh-CN" altLang="en-US" dirty="0"/>
              <a:t>、</a:t>
            </a:r>
            <a:r>
              <a:rPr lang="en-US" altLang="zh-CN" dirty="0">
                <a:hlinkClick r:id="rId5"/>
              </a:rPr>
              <a:t>python-</a:t>
            </a:r>
            <a:r>
              <a:rPr lang="en-US" altLang="zh-CN" dirty="0" err="1">
                <a:hlinkClick r:id="rId5"/>
              </a:rPr>
              <a:t>dateutil</a:t>
            </a:r>
            <a:r>
              <a:rPr lang="zh-CN" altLang="en-US" dirty="0"/>
              <a:t>、</a:t>
            </a:r>
            <a:r>
              <a:rPr lang="en-US" altLang="zh-CN" dirty="0" err="1">
                <a:hlinkClick r:id="rId6"/>
              </a:rPr>
              <a:t>pytz</a:t>
            </a:r>
            <a:endParaRPr lang="en-US" altLang="zh-CN" dirty="0"/>
          </a:p>
          <a:p>
            <a:pPr>
              <a:lnSpc>
                <a:spcPct val="150000"/>
              </a:lnSpc>
            </a:pPr>
            <a:r>
              <a:rPr lang="en-US" altLang="zh-CN" dirty="0"/>
              <a:t> </a:t>
            </a:r>
            <a:r>
              <a:rPr lang="zh-CN" altLang="en-US" dirty="0"/>
              <a:t>安装方式：</a:t>
            </a:r>
          </a:p>
          <a:p>
            <a:pPr lvl="1">
              <a:lnSpc>
                <a:spcPct val="150000"/>
              </a:lnSpc>
            </a:pPr>
            <a:r>
              <a:rPr lang="zh-CN" altLang="en-US" dirty="0"/>
              <a:t> </a:t>
            </a:r>
            <a:r>
              <a:rPr lang="en-US" altLang="zh-CN" dirty="0"/>
              <a:t>Python</a:t>
            </a:r>
            <a:r>
              <a:rPr lang="zh-CN" altLang="en-US" dirty="0"/>
              <a:t>的</a:t>
            </a:r>
            <a:r>
              <a:rPr lang="en-US" altLang="zh-CN" dirty="0"/>
              <a:t>Anaconda</a:t>
            </a:r>
            <a:r>
              <a:rPr lang="zh-CN" altLang="en-US" dirty="0"/>
              <a:t>发行版，已经安装好</a:t>
            </a:r>
            <a:r>
              <a:rPr lang="en-US" altLang="zh-CN" dirty="0"/>
              <a:t>pandas</a:t>
            </a:r>
            <a:r>
              <a:rPr lang="zh-CN" altLang="en-US" dirty="0"/>
              <a:t>库，不需要另外安装</a:t>
            </a:r>
          </a:p>
          <a:p>
            <a:pPr lvl="1">
              <a:lnSpc>
                <a:spcPct val="150000"/>
              </a:lnSpc>
            </a:pPr>
            <a:r>
              <a:rPr lang="zh-CN" altLang="en-US" dirty="0"/>
              <a:t> 使用</a:t>
            </a:r>
            <a:r>
              <a:rPr lang="en-US" altLang="zh-CN" dirty="0"/>
              <a:t>Anaconda</a:t>
            </a:r>
            <a:r>
              <a:rPr lang="zh-CN" altLang="en-US" dirty="0"/>
              <a:t>界面安装，选择对应的</a:t>
            </a:r>
            <a:r>
              <a:rPr lang="en-US" altLang="zh-CN" dirty="0"/>
              <a:t>pandas</a:t>
            </a:r>
            <a:r>
              <a:rPr lang="zh-CN" altLang="en-US" dirty="0"/>
              <a:t>进行勾选安装即可</a:t>
            </a:r>
          </a:p>
          <a:p>
            <a:pPr lvl="1">
              <a:lnSpc>
                <a:spcPct val="150000"/>
              </a:lnSpc>
            </a:pPr>
            <a:r>
              <a:rPr lang="zh-CN" altLang="en-US" dirty="0"/>
              <a:t> 使用</a:t>
            </a:r>
            <a:r>
              <a:rPr lang="en-US" altLang="zh-CN" dirty="0"/>
              <a:t>Anaconda</a:t>
            </a:r>
            <a:r>
              <a:rPr lang="zh-CN" altLang="en-US" dirty="0"/>
              <a:t>命令安装：</a:t>
            </a:r>
            <a:r>
              <a:rPr lang="en-US" altLang="zh-CN" dirty="0" err="1"/>
              <a:t>conda</a:t>
            </a:r>
            <a:r>
              <a:rPr lang="en-US" altLang="zh-CN" dirty="0"/>
              <a:t> install pandas</a:t>
            </a:r>
          </a:p>
          <a:p>
            <a:pPr lvl="1">
              <a:lnSpc>
                <a:spcPct val="150000"/>
              </a:lnSpc>
            </a:pPr>
            <a:r>
              <a:rPr lang="en-US" altLang="zh-CN" dirty="0"/>
              <a:t> </a:t>
            </a:r>
            <a:r>
              <a:rPr lang="zh-CN" altLang="en-US" dirty="0"/>
              <a:t>使用</a:t>
            </a:r>
            <a:r>
              <a:rPr lang="en-US" altLang="zh-CN" dirty="0" err="1"/>
              <a:t>PyPi</a:t>
            </a:r>
            <a:r>
              <a:rPr lang="zh-CN" altLang="en-US" dirty="0"/>
              <a:t>安装命令安装：</a:t>
            </a:r>
            <a:r>
              <a:rPr lang="en-US" altLang="zh-CN" dirty="0"/>
              <a:t>pip install pandas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使用</a:t>
            </a:r>
            <a:r>
              <a:rPr lang="en-US" altLang="zh-CN">
                <a:sym typeface="+mn-ea"/>
              </a:rPr>
              <a:t>Anaconda</a:t>
            </a:r>
            <a:r>
              <a:rPr lang="zh-CN" altLang="en-US">
                <a:sym typeface="+mn-ea"/>
              </a:rPr>
              <a:t>界面安装</a:t>
            </a:r>
            <a:r>
              <a:rPr lang="en-US" altLang="zh-CN">
                <a:sym typeface="+mn-ea"/>
              </a:rPr>
              <a:t>pandas</a:t>
            </a:r>
          </a:p>
        </p:txBody>
      </p:sp>
      <p:pic>
        <p:nvPicPr>
          <p:cNvPr id="5" name="图片 4"/>
          <p:cNvPicPr>
            <a:picLocks noChangeAspect="1"/>
          </p:cNvPicPr>
          <p:nvPr/>
        </p:nvPicPr>
        <p:blipFill>
          <a:blip r:embed="rId2"/>
          <a:stretch>
            <a:fillRect/>
          </a:stretch>
        </p:blipFill>
        <p:spPr>
          <a:xfrm>
            <a:off x="414020" y="1014730"/>
            <a:ext cx="11123930" cy="51904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Python </a:t>
            </a:r>
            <a:r>
              <a:rPr lang="zh-CN" altLang="en-US" dirty="0" smtClean="0"/>
              <a:t>多进程多线程</a:t>
            </a:r>
            <a:endParaRPr lang="zh-CN" altLang="en-US" dirty="0"/>
          </a:p>
        </p:txBody>
      </p:sp>
      <p:sp>
        <p:nvSpPr>
          <p:cNvPr id="2" name="内容占位符 1"/>
          <p:cNvSpPr>
            <a:spLocks noGrp="1"/>
          </p:cNvSpPr>
          <p:nvPr>
            <p:ph idx="13"/>
          </p:nvPr>
        </p:nvSpPr>
        <p:spPr>
          <a:xfrm>
            <a:off x="838622" y="1697147"/>
            <a:ext cx="11178540" cy="5153660"/>
          </a:xfrm>
        </p:spPr>
        <p:txBody>
          <a:bodyPr/>
          <a:lstStyle/>
          <a:p>
            <a:pPr>
              <a:lnSpc>
                <a:spcPct val="150000"/>
              </a:lnSpc>
            </a:pPr>
            <a:r>
              <a:rPr lang="en-US" altLang="zh-CN" dirty="0" smtClean="0"/>
              <a:t>1.</a:t>
            </a:r>
            <a:r>
              <a:rPr lang="zh-CN" altLang="en-US" dirty="0" smtClean="0"/>
              <a:t>发展</a:t>
            </a:r>
            <a:r>
              <a:rPr lang="zh-CN" altLang="en-US" dirty="0"/>
              <a:t>背景</a:t>
            </a:r>
            <a:endParaRPr lang="en-US" altLang="zh-CN" dirty="0"/>
          </a:p>
          <a:p>
            <a:pPr>
              <a:lnSpc>
                <a:spcPct val="150000"/>
              </a:lnSpc>
            </a:pPr>
            <a:r>
              <a:rPr lang="en-US" altLang="zh-CN" dirty="0" smtClean="0"/>
              <a:t>2.</a:t>
            </a:r>
            <a:r>
              <a:rPr lang="zh-CN" altLang="en-US" dirty="0" smtClean="0"/>
              <a:t>进程</a:t>
            </a:r>
            <a:r>
              <a:rPr lang="zh-CN" altLang="en-US" dirty="0"/>
              <a:t>与线程的区别</a:t>
            </a:r>
          </a:p>
          <a:p>
            <a:pPr>
              <a:lnSpc>
                <a:spcPct val="150000"/>
              </a:lnSpc>
            </a:pPr>
            <a:r>
              <a:rPr lang="en-US" altLang="zh-CN" dirty="0" smtClean="0"/>
              <a:t>3.python</a:t>
            </a:r>
            <a:r>
              <a:rPr lang="zh-CN" altLang="en-US" dirty="0" smtClean="0"/>
              <a:t>多线程模块</a:t>
            </a:r>
            <a:r>
              <a:rPr lang="en-US" altLang="zh-CN" dirty="0" smtClean="0"/>
              <a:t>threading</a:t>
            </a:r>
          </a:p>
          <a:p>
            <a:pPr>
              <a:lnSpc>
                <a:spcPct val="150000"/>
              </a:lnSpc>
            </a:pPr>
            <a:r>
              <a:rPr lang="en-US" altLang="zh-CN" dirty="0" smtClean="0"/>
              <a:t>4.python</a:t>
            </a:r>
            <a:r>
              <a:rPr lang="zh-CN" altLang="en-US" dirty="0" smtClean="0"/>
              <a:t>多进程模块</a:t>
            </a:r>
            <a:r>
              <a:rPr lang="en-US" altLang="zh-CN" dirty="0" smtClean="0"/>
              <a:t>multiprocessing</a:t>
            </a:r>
          </a:p>
          <a:p>
            <a:pPr>
              <a:lnSpc>
                <a:spcPct val="150000"/>
              </a:lnSpc>
            </a:pPr>
            <a:r>
              <a:rPr lang="en-US" altLang="zh-CN" dirty="0" smtClean="0"/>
              <a:t>5.</a:t>
            </a:r>
            <a:r>
              <a:rPr lang="zh-CN" altLang="en-US" dirty="0" smtClean="0"/>
              <a:t>队列模块</a:t>
            </a:r>
            <a:r>
              <a:rPr lang="en-US" altLang="zh-CN" dirty="0" smtClean="0"/>
              <a:t>queue</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778" y="4437906"/>
            <a:ext cx="2016224" cy="2016224"/>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使用</a:t>
            </a:r>
            <a:r>
              <a:rPr lang="en-US" altLang="zh-CN">
                <a:sym typeface="+mn-ea"/>
              </a:rPr>
              <a:t>Anaconda</a:t>
            </a:r>
            <a:r>
              <a:rPr lang="zh-CN" altLang="en-US">
                <a:sym typeface="+mn-ea"/>
              </a:rPr>
              <a:t>界面安装</a:t>
            </a:r>
            <a:r>
              <a:rPr lang="en-US" altLang="zh-CN">
                <a:sym typeface="+mn-ea"/>
              </a:rPr>
              <a:t>pandas</a:t>
            </a:r>
          </a:p>
        </p:txBody>
      </p:sp>
      <p:pic>
        <p:nvPicPr>
          <p:cNvPr id="2" name="图片 1"/>
          <p:cNvPicPr>
            <a:picLocks noChangeAspect="1"/>
          </p:cNvPicPr>
          <p:nvPr/>
        </p:nvPicPr>
        <p:blipFill>
          <a:blip r:embed="rId2"/>
          <a:stretch>
            <a:fillRect/>
          </a:stretch>
        </p:blipFill>
        <p:spPr>
          <a:xfrm>
            <a:off x="281305" y="1014730"/>
            <a:ext cx="11626850" cy="557085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引入约定</a:t>
            </a:r>
            <a:endParaRPr lang="en-US" altLang="zh-CN">
              <a:sym typeface="+mn-ea"/>
            </a:endParaRP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dirty="0"/>
              <a:t> from pandas import Series, </a:t>
            </a:r>
            <a:r>
              <a:rPr lang="en-US" altLang="zh-CN" dirty="0" err="1"/>
              <a:t>DataFrame</a:t>
            </a:r>
            <a:endParaRPr lang="en-US" altLang="zh-CN" dirty="0"/>
          </a:p>
          <a:p>
            <a:pPr>
              <a:lnSpc>
                <a:spcPct val="150000"/>
              </a:lnSpc>
            </a:pPr>
            <a:r>
              <a:rPr lang="en-US" altLang="zh-CN" dirty="0"/>
              <a:t> import pandas as </a:t>
            </a:r>
            <a:r>
              <a:rPr lang="en-US" altLang="zh-CN" dirty="0" err="1"/>
              <a:t>pd</a:t>
            </a:r>
            <a:endParaRPr lang="en-US" altLang="zh-CN" dirty="0"/>
          </a:p>
        </p:txBody>
      </p:sp>
      <p:pic>
        <p:nvPicPr>
          <p:cNvPr id="5" name="图片 4"/>
          <p:cNvPicPr>
            <a:picLocks noChangeAspect="1"/>
          </p:cNvPicPr>
          <p:nvPr/>
        </p:nvPicPr>
        <p:blipFill>
          <a:blip r:embed="rId2"/>
          <a:stretch>
            <a:fillRect/>
          </a:stretch>
        </p:blipFill>
        <p:spPr>
          <a:xfrm>
            <a:off x="1702718" y="2964497"/>
            <a:ext cx="7019925" cy="139065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基本数据结构</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dirty="0"/>
              <a:t> pandas</a:t>
            </a:r>
            <a:r>
              <a:rPr lang="zh-CN" altLang="en-US" dirty="0"/>
              <a:t>中主要有两种数据结构，分别是：</a:t>
            </a:r>
            <a:r>
              <a:rPr lang="en-US" altLang="zh-CN" dirty="0"/>
              <a:t>Series</a:t>
            </a:r>
            <a:r>
              <a:rPr lang="zh-CN" altLang="en-US" dirty="0"/>
              <a:t>和</a:t>
            </a:r>
            <a:r>
              <a:rPr lang="en-US" altLang="zh-CN" dirty="0" err="1"/>
              <a:t>DataFrame</a:t>
            </a:r>
            <a:r>
              <a:rPr lang="zh-CN" altLang="en-US" dirty="0"/>
              <a:t>。</a:t>
            </a:r>
          </a:p>
          <a:p>
            <a:pPr>
              <a:lnSpc>
                <a:spcPct val="150000"/>
              </a:lnSpc>
            </a:pPr>
            <a:r>
              <a:rPr lang="zh-CN" altLang="en-US" dirty="0"/>
              <a:t> </a:t>
            </a:r>
            <a:r>
              <a:rPr lang="en-US" altLang="zh-CN" b="1" dirty="0"/>
              <a:t>Series</a:t>
            </a:r>
            <a:r>
              <a:rPr lang="zh-CN" altLang="en-US" dirty="0"/>
              <a:t>：一种类似于一维数组的对象，是由一组数据</a:t>
            </a:r>
            <a:r>
              <a:rPr lang="en-US" altLang="zh-CN" dirty="0"/>
              <a:t>(</a:t>
            </a:r>
            <a:r>
              <a:rPr lang="zh-CN" altLang="en-US" dirty="0"/>
              <a:t>各种</a:t>
            </a:r>
            <a:r>
              <a:rPr lang="en-US" altLang="zh-CN" dirty="0" err="1"/>
              <a:t>NumPy</a:t>
            </a:r>
            <a:r>
              <a:rPr lang="zh-CN" altLang="en-US" dirty="0"/>
              <a:t>数据类型</a:t>
            </a:r>
            <a:r>
              <a:rPr lang="en-US" altLang="zh-CN" dirty="0"/>
              <a:t>)</a:t>
            </a:r>
            <a:r>
              <a:rPr lang="zh-CN" altLang="en-US" dirty="0"/>
              <a:t>以及一组与之相关的数据标签</a:t>
            </a:r>
            <a:r>
              <a:rPr lang="en-US" altLang="zh-CN" dirty="0"/>
              <a:t>(</a:t>
            </a:r>
            <a:r>
              <a:rPr lang="zh-CN" altLang="en-US" dirty="0"/>
              <a:t>即索引</a:t>
            </a:r>
            <a:r>
              <a:rPr lang="en-US" altLang="zh-CN" dirty="0"/>
              <a:t>)</a:t>
            </a:r>
            <a:r>
              <a:rPr lang="zh-CN" altLang="en-US" dirty="0"/>
              <a:t>组成。仅由一组数据也可产生简单的</a:t>
            </a:r>
            <a:r>
              <a:rPr lang="en-US" altLang="zh-CN" dirty="0"/>
              <a:t>Series</a:t>
            </a:r>
            <a:r>
              <a:rPr lang="zh-CN" altLang="en-US" dirty="0"/>
              <a:t>对象。注意：</a:t>
            </a:r>
            <a:r>
              <a:rPr lang="en-US" altLang="zh-CN" dirty="0"/>
              <a:t>Series</a:t>
            </a:r>
            <a:r>
              <a:rPr lang="zh-CN" altLang="en-US" dirty="0"/>
              <a:t>中的索引值是可以重复的。</a:t>
            </a:r>
            <a:endParaRPr lang="en-US" altLang="zh-CN" dirty="0"/>
          </a:p>
          <a:p>
            <a:pPr>
              <a:lnSpc>
                <a:spcPct val="150000"/>
              </a:lnSpc>
            </a:pPr>
            <a:r>
              <a:rPr lang="zh-CN" altLang="en-US" dirty="0"/>
              <a:t> </a:t>
            </a:r>
            <a:r>
              <a:rPr lang="en-US" altLang="zh-CN" b="1" dirty="0" err="1"/>
              <a:t>DataFrame</a:t>
            </a:r>
            <a:r>
              <a:rPr lang="zh-CN" altLang="en-US" dirty="0"/>
              <a:t>：一个表格型的数据结构，包含有一组有序的列，每列可以是不同的值类型</a:t>
            </a:r>
            <a:r>
              <a:rPr lang="en-US" altLang="zh-CN" dirty="0"/>
              <a:t>(</a:t>
            </a:r>
            <a:r>
              <a:rPr lang="zh-CN" altLang="en-US" dirty="0"/>
              <a:t>数值、字符串、布尔型等</a:t>
            </a:r>
            <a:r>
              <a:rPr lang="en-US" altLang="zh-CN" dirty="0"/>
              <a:t>)</a:t>
            </a:r>
            <a:r>
              <a:rPr lang="zh-CN" altLang="en-US" dirty="0"/>
              <a:t>，</a:t>
            </a:r>
            <a:r>
              <a:rPr lang="en-US" altLang="zh-CN" dirty="0" err="1"/>
              <a:t>DataFrame</a:t>
            </a:r>
            <a:r>
              <a:rPr lang="zh-CN" altLang="en-US" dirty="0"/>
              <a:t>即有行索引也有列索引，可以被看做是由</a:t>
            </a:r>
            <a:r>
              <a:rPr lang="en-US" altLang="zh-CN" dirty="0"/>
              <a:t>Series</a:t>
            </a:r>
            <a:r>
              <a:rPr lang="zh-CN" altLang="en-US" dirty="0"/>
              <a:t>组成的字典。</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Series</a:t>
            </a:r>
            <a:r>
              <a:rPr lang="zh-CN" altLang="en-US">
                <a:sym typeface="+mn-ea"/>
              </a:rPr>
              <a:t>：通过一维数组创建</a:t>
            </a:r>
          </a:p>
        </p:txBody>
      </p:sp>
      <p:pic>
        <p:nvPicPr>
          <p:cNvPr id="4" name="图片 3"/>
          <p:cNvPicPr>
            <a:picLocks noChangeAspect="1"/>
          </p:cNvPicPr>
          <p:nvPr/>
        </p:nvPicPr>
        <p:blipFill>
          <a:blip r:embed="rId2"/>
          <a:stretch>
            <a:fillRect/>
          </a:stretch>
        </p:blipFill>
        <p:spPr>
          <a:xfrm>
            <a:off x="2566814" y="1014730"/>
            <a:ext cx="7419975" cy="558165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Series</a:t>
            </a:r>
            <a:r>
              <a:rPr lang="zh-CN" altLang="en-US">
                <a:sym typeface="+mn-ea"/>
              </a:rPr>
              <a:t>：通过一维数组创建</a:t>
            </a:r>
          </a:p>
        </p:txBody>
      </p:sp>
      <p:pic>
        <p:nvPicPr>
          <p:cNvPr id="2" name="图片 1"/>
          <p:cNvPicPr>
            <a:picLocks noChangeAspect="1"/>
          </p:cNvPicPr>
          <p:nvPr/>
        </p:nvPicPr>
        <p:blipFill>
          <a:blip r:embed="rId2"/>
          <a:stretch>
            <a:fillRect/>
          </a:stretch>
        </p:blipFill>
        <p:spPr>
          <a:xfrm>
            <a:off x="1918742" y="1014730"/>
            <a:ext cx="8620125" cy="5320189"/>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Series</a:t>
            </a:r>
            <a:r>
              <a:rPr lang="zh-CN" altLang="en-US">
                <a:sym typeface="+mn-ea"/>
              </a:rPr>
              <a:t>：通过字典的方式创建</a:t>
            </a:r>
          </a:p>
        </p:txBody>
      </p:sp>
      <p:pic>
        <p:nvPicPr>
          <p:cNvPr id="4" name="图片 3"/>
          <p:cNvPicPr>
            <a:picLocks noChangeAspect="1"/>
          </p:cNvPicPr>
          <p:nvPr/>
        </p:nvPicPr>
        <p:blipFill>
          <a:blip r:embed="rId2"/>
          <a:stretch>
            <a:fillRect/>
          </a:stretch>
        </p:blipFill>
        <p:spPr>
          <a:xfrm>
            <a:off x="2206774" y="1485578"/>
            <a:ext cx="7905750" cy="356235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Series</a:t>
            </a:r>
            <a:r>
              <a:rPr lang="zh-CN" altLang="en-US">
                <a:sym typeface="+mn-ea"/>
              </a:rPr>
              <a:t>值的获取</a:t>
            </a:r>
          </a:p>
        </p:txBody>
      </p:sp>
      <p:sp>
        <p:nvSpPr>
          <p:cNvPr id="4" name="内容占位符 3"/>
          <p:cNvSpPr>
            <a:spLocks noGrp="1"/>
          </p:cNvSpPr>
          <p:nvPr>
            <p:ph idx="13"/>
          </p:nvPr>
        </p:nvSpPr>
        <p:spPr>
          <a:xfrm>
            <a:off x="506095" y="929640"/>
            <a:ext cx="11178540" cy="5000625"/>
          </a:xfrm>
        </p:spPr>
        <p:txBody>
          <a:bodyPr>
            <a:normAutofit/>
          </a:bodyPr>
          <a:lstStyle/>
          <a:p>
            <a:pPr>
              <a:lnSpc>
                <a:spcPct val="150000"/>
              </a:lnSpc>
            </a:pPr>
            <a:r>
              <a:rPr lang="en-US" altLang="zh-CN"/>
              <a:t> Series</a:t>
            </a:r>
            <a:r>
              <a:rPr lang="zh-CN" altLang="en-US"/>
              <a:t>值的获取主要有两种方式：</a:t>
            </a:r>
          </a:p>
          <a:p>
            <a:pPr lvl="1">
              <a:lnSpc>
                <a:spcPct val="150000"/>
              </a:lnSpc>
            </a:pPr>
            <a:r>
              <a:rPr lang="zh-CN" altLang="en-US">
                <a:sym typeface="+mn-ea"/>
              </a:rPr>
              <a:t> 通过</a:t>
            </a:r>
            <a:r>
              <a:rPr lang="zh-CN" altLang="en-US" b="1">
                <a:sym typeface="+mn-ea"/>
              </a:rPr>
              <a:t>方括号</a:t>
            </a:r>
            <a:r>
              <a:rPr lang="en-US" altLang="zh-CN" b="1">
                <a:sym typeface="+mn-ea"/>
              </a:rPr>
              <a:t>+</a:t>
            </a:r>
            <a:r>
              <a:rPr lang="zh-CN" altLang="en-US" b="1">
                <a:sym typeface="+mn-ea"/>
              </a:rPr>
              <a:t>索引</a:t>
            </a:r>
            <a:r>
              <a:rPr lang="zh-CN" altLang="en-US">
                <a:sym typeface="+mn-ea"/>
              </a:rPr>
              <a:t>的方式读取对应索引的数据，有可能返回多条数据</a:t>
            </a:r>
            <a:endParaRPr lang="zh-CN" altLang="en-US"/>
          </a:p>
          <a:p>
            <a:pPr lvl="1">
              <a:lnSpc>
                <a:spcPct val="150000"/>
              </a:lnSpc>
            </a:pPr>
            <a:r>
              <a:rPr lang="zh-CN" altLang="en-US">
                <a:sym typeface="+mn-ea"/>
              </a:rPr>
              <a:t> 通过</a:t>
            </a:r>
            <a:r>
              <a:rPr lang="zh-CN" altLang="en-US" b="1">
                <a:sym typeface="+mn-ea"/>
              </a:rPr>
              <a:t>方括号</a:t>
            </a:r>
            <a:r>
              <a:rPr lang="en-US" altLang="zh-CN" b="1">
                <a:sym typeface="+mn-ea"/>
              </a:rPr>
              <a:t>+</a:t>
            </a:r>
            <a:r>
              <a:rPr lang="zh-CN" altLang="en-US" b="1">
                <a:sym typeface="+mn-ea"/>
              </a:rPr>
              <a:t>下标值</a:t>
            </a:r>
            <a:r>
              <a:rPr lang="zh-CN" altLang="en-US">
                <a:sym typeface="+mn-ea"/>
              </a:rPr>
              <a:t>的方式读取对应下标值的数据，下标值的取值范围为：</a:t>
            </a:r>
            <a:r>
              <a:rPr lang="en-US" altLang="zh-CN">
                <a:sym typeface="+mn-ea"/>
              </a:rPr>
              <a:t>[0</a:t>
            </a:r>
            <a:r>
              <a:rPr lang="zh-CN" altLang="en-US">
                <a:sym typeface="+mn-ea"/>
              </a:rPr>
              <a:t>，</a:t>
            </a:r>
            <a:r>
              <a:rPr lang="en-US" altLang="zh-CN">
                <a:sym typeface="+mn-ea"/>
              </a:rPr>
              <a:t>len(Series.values))</a:t>
            </a:r>
            <a:r>
              <a:rPr lang="zh-CN" altLang="en-US">
                <a:sym typeface="+mn-ea"/>
              </a:rPr>
              <a:t>；另外下标值也可以是负数，表示从右往左获取数据</a:t>
            </a:r>
            <a:endParaRPr lang="en-US" altLang="zh-CN">
              <a:sym typeface="+mn-ea"/>
            </a:endParaRPr>
          </a:p>
          <a:p>
            <a:pPr>
              <a:lnSpc>
                <a:spcPct val="150000"/>
              </a:lnSpc>
            </a:pPr>
            <a:r>
              <a:rPr lang="zh-CN" altLang="en-US"/>
              <a:t> </a:t>
            </a:r>
            <a:r>
              <a:rPr lang="en-US" altLang="zh-CN"/>
              <a:t>Series</a:t>
            </a:r>
            <a:r>
              <a:rPr lang="zh-CN" altLang="en-US"/>
              <a:t>获取多个值的方式类似</a:t>
            </a:r>
            <a:r>
              <a:rPr lang="en-US" altLang="zh-CN"/>
              <a:t>NumPy</a:t>
            </a:r>
            <a:r>
              <a:rPr lang="zh-CN" altLang="en-US"/>
              <a:t>中的</a:t>
            </a:r>
            <a:r>
              <a:rPr lang="en-US" altLang="zh-CN"/>
              <a:t>ndarray</a:t>
            </a:r>
            <a:r>
              <a:rPr lang="zh-CN" altLang="en-US"/>
              <a:t>的切片操作，通过方</a:t>
            </a:r>
            <a:r>
              <a:rPr lang="zh-CN" altLang="en-US" b="1"/>
              <a:t>括号</a:t>
            </a:r>
            <a:r>
              <a:rPr lang="en-US" altLang="zh-CN" b="1"/>
              <a:t>+</a:t>
            </a:r>
            <a:r>
              <a:rPr lang="zh-CN" altLang="en-US" b="1"/>
              <a:t>下标值</a:t>
            </a:r>
            <a:r>
              <a:rPr lang="en-US" altLang="zh-CN" b="1"/>
              <a:t>/</a:t>
            </a:r>
            <a:r>
              <a:rPr lang="zh-CN" altLang="en-US" b="1"/>
              <a:t>索引值</a:t>
            </a:r>
            <a:r>
              <a:rPr lang="en-US" altLang="zh-CN" b="1"/>
              <a:t>+</a:t>
            </a:r>
            <a:r>
              <a:rPr lang="zh-CN" altLang="en-US" b="1"/>
              <a:t>冒号</a:t>
            </a:r>
            <a:r>
              <a:rPr lang="en-US" altLang="zh-CN" b="1"/>
              <a:t>(:)</a:t>
            </a:r>
            <a:r>
              <a:rPr lang="zh-CN" altLang="en-US"/>
              <a:t>的形式来截取</a:t>
            </a:r>
            <a:r>
              <a:rPr lang="en-US" altLang="zh-CN"/>
              <a:t>series</a:t>
            </a:r>
            <a:r>
              <a:rPr lang="zh-CN" altLang="en-US"/>
              <a:t>对象中的一部分数据。</a:t>
            </a:r>
          </a:p>
        </p:txBody>
      </p:sp>
      <p:pic>
        <p:nvPicPr>
          <p:cNvPr id="9" name="图片 8"/>
          <p:cNvPicPr>
            <a:picLocks noChangeAspect="1"/>
          </p:cNvPicPr>
          <p:nvPr/>
        </p:nvPicPr>
        <p:blipFill>
          <a:blip r:embed="rId2"/>
          <a:stretch>
            <a:fillRect/>
          </a:stretch>
        </p:blipFill>
        <p:spPr>
          <a:xfrm>
            <a:off x="5613400" y="5243830"/>
            <a:ext cx="1788795" cy="1187450"/>
          </a:xfrm>
          <a:prstGeom prst="rect">
            <a:avLst/>
          </a:prstGeom>
        </p:spPr>
      </p:pic>
      <p:pic>
        <p:nvPicPr>
          <p:cNvPr id="11" name="图片 10"/>
          <p:cNvPicPr>
            <a:picLocks noChangeAspect="1"/>
          </p:cNvPicPr>
          <p:nvPr/>
        </p:nvPicPr>
        <p:blipFill>
          <a:blip r:embed="rId3"/>
          <a:stretch>
            <a:fillRect/>
          </a:stretch>
        </p:blipFill>
        <p:spPr>
          <a:xfrm>
            <a:off x="7416800" y="5253990"/>
            <a:ext cx="2371090" cy="1177290"/>
          </a:xfrm>
          <a:prstGeom prst="rect">
            <a:avLst/>
          </a:prstGeom>
        </p:spPr>
      </p:pic>
      <p:pic>
        <p:nvPicPr>
          <p:cNvPr id="12" name="图片 11"/>
          <p:cNvPicPr>
            <a:picLocks noChangeAspect="1"/>
          </p:cNvPicPr>
          <p:nvPr/>
        </p:nvPicPr>
        <p:blipFill>
          <a:blip r:embed="rId4"/>
          <a:stretch>
            <a:fillRect/>
          </a:stretch>
        </p:blipFill>
        <p:spPr>
          <a:xfrm>
            <a:off x="9787890" y="4747895"/>
            <a:ext cx="1638935" cy="1940560"/>
          </a:xfrm>
          <a:prstGeom prst="rect">
            <a:avLst/>
          </a:prstGeom>
        </p:spPr>
      </p:pic>
      <p:pic>
        <p:nvPicPr>
          <p:cNvPr id="2" name="图片 1"/>
          <p:cNvPicPr>
            <a:picLocks noChangeAspect="1"/>
          </p:cNvPicPr>
          <p:nvPr/>
        </p:nvPicPr>
        <p:blipFill>
          <a:blip r:embed="rId5"/>
          <a:stretch>
            <a:fillRect/>
          </a:stretch>
        </p:blipFill>
        <p:spPr>
          <a:xfrm>
            <a:off x="1558290" y="4839448"/>
            <a:ext cx="4079602" cy="1602701"/>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Series</a:t>
            </a:r>
            <a:r>
              <a:rPr lang="zh-CN" altLang="en-US">
                <a:sym typeface="+mn-ea"/>
              </a:rPr>
              <a:t>的运算</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a:t> NumPy</a:t>
            </a:r>
            <a:r>
              <a:rPr lang="zh-CN" altLang="en-US"/>
              <a:t>中的数组运算，在</a:t>
            </a:r>
            <a:r>
              <a:rPr lang="en-US" altLang="zh-CN"/>
              <a:t>Series</a:t>
            </a:r>
            <a:r>
              <a:rPr lang="zh-CN" altLang="en-US"/>
              <a:t>中都保留了，均可以使用，并且</a:t>
            </a:r>
            <a:r>
              <a:rPr lang="en-US" altLang="zh-CN"/>
              <a:t>Series</a:t>
            </a:r>
            <a:r>
              <a:rPr lang="zh-CN" altLang="en-US"/>
              <a:t>进行数组运算的时候，索引与值之间的映射关系不会发生改变。</a:t>
            </a:r>
          </a:p>
          <a:p>
            <a:pPr>
              <a:lnSpc>
                <a:spcPct val="150000"/>
              </a:lnSpc>
            </a:pPr>
            <a:r>
              <a:rPr lang="zh-CN" altLang="en-US"/>
              <a:t> 注意：其实在操作</a:t>
            </a:r>
            <a:r>
              <a:rPr lang="en-US" altLang="zh-CN"/>
              <a:t>Series</a:t>
            </a:r>
            <a:r>
              <a:rPr lang="zh-CN" altLang="en-US"/>
              <a:t>的时候，基本上可以把</a:t>
            </a:r>
            <a:r>
              <a:rPr lang="en-US" altLang="zh-CN"/>
              <a:t>Series</a:t>
            </a:r>
            <a:r>
              <a:rPr lang="zh-CN" altLang="en-US"/>
              <a:t>看成</a:t>
            </a:r>
            <a:r>
              <a:rPr lang="en-US" altLang="zh-CN"/>
              <a:t>NumPy</a:t>
            </a:r>
            <a:r>
              <a:rPr lang="zh-CN" altLang="en-US"/>
              <a:t>中的</a:t>
            </a:r>
            <a:r>
              <a:rPr lang="en-US" altLang="zh-CN"/>
              <a:t>ndarray</a:t>
            </a:r>
            <a:r>
              <a:rPr lang="zh-CN" altLang="en-US"/>
              <a:t>数组来进行操作。</a:t>
            </a:r>
            <a:r>
              <a:rPr lang="en-US" altLang="zh-CN"/>
              <a:t>ndarray</a:t>
            </a:r>
            <a:r>
              <a:rPr lang="zh-CN" altLang="en-US"/>
              <a:t>数组的绝大多数操作都可以应用到</a:t>
            </a:r>
            <a:r>
              <a:rPr lang="en-US" altLang="zh-CN"/>
              <a:t>Series</a:t>
            </a:r>
            <a:r>
              <a:rPr lang="zh-CN" altLang="en-US"/>
              <a:t>上。</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Series</a:t>
            </a:r>
            <a:r>
              <a:rPr lang="zh-CN" altLang="en-US">
                <a:sym typeface="+mn-ea"/>
              </a:rPr>
              <a:t>的运算</a:t>
            </a:r>
          </a:p>
        </p:txBody>
      </p:sp>
      <p:pic>
        <p:nvPicPr>
          <p:cNvPr id="2" name="图片 1"/>
          <p:cNvPicPr>
            <a:picLocks noChangeAspect="1"/>
          </p:cNvPicPr>
          <p:nvPr/>
        </p:nvPicPr>
        <p:blipFill>
          <a:blip r:embed="rId2"/>
          <a:stretch>
            <a:fillRect/>
          </a:stretch>
        </p:blipFill>
        <p:spPr>
          <a:xfrm>
            <a:off x="1846734" y="1032495"/>
            <a:ext cx="3451182" cy="5277619"/>
          </a:xfrm>
          <a:prstGeom prst="rect">
            <a:avLst/>
          </a:prstGeom>
        </p:spPr>
      </p:pic>
      <p:pic>
        <p:nvPicPr>
          <p:cNvPr id="4" name="图片 3"/>
          <p:cNvPicPr>
            <a:picLocks noChangeAspect="1"/>
          </p:cNvPicPr>
          <p:nvPr/>
        </p:nvPicPr>
        <p:blipFill>
          <a:blip r:embed="rId3"/>
          <a:stretch>
            <a:fillRect/>
          </a:stretch>
        </p:blipFill>
        <p:spPr>
          <a:xfrm>
            <a:off x="6815286" y="995126"/>
            <a:ext cx="3168352" cy="5314988"/>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Series</a:t>
            </a:r>
            <a:r>
              <a:rPr lang="zh-CN" altLang="en-US">
                <a:sym typeface="+mn-ea"/>
              </a:rPr>
              <a:t>缺失值检测</a:t>
            </a:r>
          </a:p>
        </p:txBody>
      </p:sp>
      <p:pic>
        <p:nvPicPr>
          <p:cNvPr id="4" name="图片 3"/>
          <p:cNvPicPr>
            <a:picLocks noChangeAspect="1"/>
          </p:cNvPicPr>
          <p:nvPr/>
        </p:nvPicPr>
        <p:blipFill>
          <a:blip r:embed="rId2"/>
          <a:stretch>
            <a:fillRect/>
          </a:stretch>
        </p:blipFill>
        <p:spPr>
          <a:xfrm>
            <a:off x="3142878" y="1413570"/>
            <a:ext cx="5969143" cy="43343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22998" y="3213770"/>
            <a:ext cx="6552728" cy="3359521"/>
          </a:xfrm>
          <a:prstGeom prst="rect">
            <a:avLst/>
          </a:prstGeom>
        </p:spPr>
      </p:pic>
      <p:sp>
        <p:nvSpPr>
          <p:cNvPr id="3" name="标题 2"/>
          <p:cNvSpPr>
            <a:spLocks noGrp="1"/>
          </p:cNvSpPr>
          <p:nvPr>
            <p:ph type="title"/>
          </p:nvPr>
        </p:nvSpPr>
        <p:spPr>
          <a:xfrm>
            <a:off x="1054646" y="201173"/>
            <a:ext cx="8229600" cy="752475"/>
          </a:xfrm>
        </p:spPr>
        <p:txBody>
          <a:bodyPr/>
          <a:lstStyle/>
          <a:p>
            <a:pPr algn="l"/>
            <a:r>
              <a:rPr lang="en-US" altLang="zh-CN" dirty="0" smtClean="0"/>
              <a:t>1.</a:t>
            </a:r>
            <a:r>
              <a:rPr lang="zh-CN" altLang="en-US" dirty="0" smtClean="0"/>
              <a:t>发展背景</a:t>
            </a:r>
            <a:r>
              <a:rPr lang="en-US" altLang="zh-CN" dirty="0" smtClean="0"/>
              <a:t>---</a:t>
            </a:r>
            <a:r>
              <a:rPr lang="zh-CN" altLang="en-US" dirty="0" smtClean="0"/>
              <a:t>任务调度</a:t>
            </a:r>
            <a:endParaRPr lang="zh-CN" altLang="en-US" dirty="0"/>
          </a:p>
        </p:txBody>
      </p:sp>
      <p:sp>
        <p:nvSpPr>
          <p:cNvPr id="2" name="内容占位符 1"/>
          <p:cNvSpPr>
            <a:spLocks noGrp="1"/>
          </p:cNvSpPr>
          <p:nvPr>
            <p:ph idx="13"/>
          </p:nvPr>
        </p:nvSpPr>
        <p:spPr>
          <a:xfrm>
            <a:off x="550590" y="1053530"/>
            <a:ext cx="11322556" cy="5153660"/>
          </a:xfrm>
        </p:spPr>
        <p:txBody>
          <a:bodyPr>
            <a:normAutofit/>
          </a:bodyPr>
          <a:lstStyle/>
          <a:p>
            <a:pPr>
              <a:lnSpc>
                <a:spcPct val="150000"/>
              </a:lnSpc>
            </a:pPr>
            <a:r>
              <a:rPr lang="zh-CN" altLang="en-US" sz="1800" dirty="0"/>
              <a:t>大部分操作系统</a:t>
            </a:r>
            <a:r>
              <a:rPr lang="en-US" altLang="zh-CN" sz="1800" dirty="0"/>
              <a:t>(</a:t>
            </a:r>
            <a:r>
              <a:rPr lang="zh-CN" altLang="en-US" sz="1800" dirty="0"/>
              <a:t>如</a:t>
            </a:r>
            <a:r>
              <a:rPr lang="en-US" altLang="zh-CN" sz="1800" dirty="0"/>
              <a:t>Windows</a:t>
            </a:r>
            <a:r>
              <a:rPr lang="zh-CN" altLang="en-US" sz="1800" dirty="0"/>
              <a:t>、</a:t>
            </a:r>
            <a:r>
              <a:rPr lang="en-US" altLang="zh-CN" sz="1800" dirty="0"/>
              <a:t>Linux)</a:t>
            </a:r>
            <a:r>
              <a:rPr lang="zh-CN" altLang="en-US" sz="1800" dirty="0"/>
              <a:t>的任务调度是采用时间片轮转的抢占式调度方式，也就是说一个任务执行一小段时间后强制暂停去执行下一个任务，每个任务轮流执行。任务执行的一小段时间叫做时间片，任务正在执行时的状态叫运行状态，任务执行一段时间后强制暂停去执行下一个任务，被暂停的任务就处于就绪状态等待下一个属于它的时间片的到来。这样每个任务都能得到执行，由于</a:t>
            </a:r>
            <a:r>
              <a:rPr lang="en-US" altLang="zh-CN" sz="1800" dirty="0"/>
              <a:t>CPU</a:t>
            </a:r>
            <a:r>
              <a:rPr lang="zh-CN" altLang="en-US" sz="1800" dirty="0"/>
              <a:t>的执行效率非常高，时间片非常短，在各个任务之间快速地切换，给人的感觉就是多个任务在“同时进行”，这也就是我们所说的</a:t>
            </a:r>
            <a:r>
              <a:rPr lang="zh-CN" altLang="en-US" sz="1800" dirty="0" smtClean="0"/>
              <a:t>并发</a:t>
            </a:r>
            <a:r>
              <a:rPr lang="en-US" altLang="zh-CN" sz="1800" dirty="0" smtClean="0"/>
              <a:t>(</a:t>
            </a:r>
            <a:r>
              <a:rPr lang="zh-CN" altLang="en-US" sz="1800" dirty="0" smtClean="0"/>
              <a:t>一个时间间隔内</a:t>
            </a:r>
            <a:r>
              <a:rPr lang="en-US" altLang="zh-CN" sz="1800" dirty="0" smtClean="0"/>
              <a:t>,</a:t>
            </a:r>
            <a:r>
              <a:rPr lang="zh-CN" altLang="en-US" sz="1800" dirty="0" smtClean="0"/>
              <a:t>多个任务同时进行</a:t>
            </a:r>
            <a:r>
              <a:rPr lang="en-US" altLang="zh-CN" sz="1800" dirty="0" smtClean="0"/>
              <a:t>).</a:t>
            </a:r>
            <a:endParaRPr lang="en-US" altLang="zh-CN" sz="18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Series</a:t>
            </a:r>
            <a:r>
              <a:rPr lang="zh-CN" altLang="en-US">
                <a:sym typeface="+mn-ea"/>
              </a:rPr>
              <a:t>缺失值检测</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a:t> pandas</a:t>
            </a:r>
            <a:r>
              <a:rPr lang="zh-CN" altLang="en-US"/>
              <a:t>中的</a:t>
            </a:r>
            <a:r>
              <a:rPr lang="en-US" altLang="zh-CN"/>
              <a:t>isnull</a:t>
            </a:r>
            <a:r>
              <a:rPr lang="zh-CN" altLang="en-US"/>
              <a:t>和</a:t>
            </a:r>
            <a:r>
              <a:rPr lang="en-US" altLang="zh-CN"/>
              <a:t>notnull</a:t>
            </a:r>
            <a:r>
              <a:rPr lang="zh-CN" altLang="en-US"/>
              <a:t>两个函数可以用于在</a:t>
            </a:r>
            <a:r>
              <a:rPr lang="en-US" altLang="zh-CN"/>
              <a:t>Series</a:t>
            </a:r>
            <a:r>
              <a:rPr lang="zh-CN" altLang="en-US"/>
              <a:t>中检测缺失值，这两个函数的返回时一个布尔类型的</a:t>
            </a:r>
            <a:r>
              <a:rPr lang="en-US" altLang="zh-CN"/>
              <a:t>Series</a:t>
            </a:r>
            <a:endParaRPr lang="zh-CN" altLang="en-US"/>
          </a:p>
        </p:txBody>
      </p:sp>
      <p:pic>
        <p:nvPicPr>
          <p:cNvPr id="2" name="图片 1"/>
          <p:cNvPicPr>
            <a:picLocks noChangeAspect="1"/>
          </p:cNvPicPr>
          <p:nvPr/>
        </p:nvPicPr>
        <p:blipFill>
          <a:blip r:embed="rId3"/>
          <a:srcRect t="2659"/>
          <a:stretch>
            <a:fillRect/>
          </a:stretch>
        </p:blipFill>
        <p:spPr>
          <a:xfrm>
            <a:off x="1137920" y="2434590"/>
            <a:ext cx="2182495" cy="2138680"/>
          </a:xfrm>
          <a:prstGeom prst="rect">
            <a:avLst/>
          </a:prstGeom>
        </p:spPr>
      </p:pic>
      <p:pic>
        <p:nvPicPr>
          <p:cNvPr id="5" name="图片 4"/>
          <p:cNvPicPr>
            <a:picLocks noChangeAspect="1"/>
          </p:cNvPicPr>
          <p:nvPr/>
        </p:nvPicPr>
        <p:blipFill>
          <a:blip r:embed="rId4"/>
          <a:stretch>
            <a:fillRect/>
          </a:stretch>
        </p:blipFill>
        <p:spPr>
          <a:xfrm>
            <a:off x="3545205" y="2447290"/>
            <a:ext cx="2029460" cy="2113280"/>
          </a:xfrm>
          <a:prstGeom prst="rect">
            <a:avLst/>
          </a:prstGeom>
        </p:spPr>
      </p:pic>
      <p:pic>
        <p:nvPicPr>
          <p:cNvPr id="6" name="图片 5"/>
          <p:cNvPicPr>
            <a:picLocks noChangeAspect="1"/>
          </p:cNvPicPr>
          <p:nvPr/>
        </p:nvPicPr>
        <p:blipFill>
          <a:blip r:embed="rId5"/>
          <a:stretch>
            <a:fillRect/>
          </a:stretch>
        </p:blipFill>
        <p:spPr>
          <a:xfrm>
            <a:off x="5864860" y="2678430"/>
            <a:ext cx="4923155" cy="2886710"/>
          </a:xfrm>
          <a:prstGeom prst="rect">
            <a:avLst/>
          </a:prstGeom>
        </p:spPr>
      </p:pic>
      <p:pic>
        <p:nvPicPr>
          <p:cNvPr id="8" name="图片 7"/>
          <p:cNvPicPr>
            <a:picLocks noChangeAspect="1"/>
          </p:cNvPicPr>
          <p:nvPr/>
        </p:nvPicPr>
        <p:blipFill>
          <a:blip r:embed="rId6"/>
          <a:stretch>
            <a:fillRect/>
          </a:stretch>
        </p:blipFill>
        <p:spPr>
          <a:xfrm>
            <a:off x="2063433" y="4704715"/>
            <a:ext cx="3095670" cy="172085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Series</a:t>
            </a:r>
            <a:r>
              <a:rPr lang="zh-CN" altLang="en-US">
                <a:sym typeface="+mn-ea"/>
              </a:rPr>
              <a:t>自动对齐</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a:t> </a:t>
            </a:r>
            <a:r>
              <a:rPr lang="zh-CN" altLang="en-US"/>
              <a:t>当多个</a:t>
            </a:r>
            <a:r>
              <a:rPr lang="en-US" altLang="zh-CN"/>
              <a:t>series</a:t>
            </a:r>
            <a:r>
              <a:rPr lang="zh-CN" altLang="en-US"/>
              <a:t>对象之间进行运算的时候，如果不同</a:t>
            </a:r>
            <a:r>
              <a:rPr lang="en-US" altLang="zh-CN"/>
              <a:t>series</a:t>
            </a:r>
            <a:r>
              <a:rPr lang="zh-CN" altLang="en-US"/>
              <a:t>之间具有不同的索引值，那么运算会自动对齐不同索引值的数据，如果某个</a:t>
            </a:r>
            <a:r>
              <a:rPr lang="en-US" altLang="zh-CN"/>
              <a:t>series</a:t>
            </a:r>
            <a:r>
              <a:rPr lang="zh-CN" altLang="en-US"/>
              <a:t>没有某个索引值，那么最终结果会赋值为</a:t>
            </a:r>
            <a:r>
              <a:rPr lang="en-US" altLang="zh-CN"/>
              <a:t>NaN</a:t>
            </a:r>
            <a:r>
              <a:rPr lang="zh-CN" altLang="en-US"/>
              <a:t>。</a:t>
            </a:r>
          </a:p>
        </p:txBody>
      </p:sp>
      <p:pic>
        <p:nvPicPr>
          <p:cNvPr id="11" name="图片 10"/>
          <p:cNvPicPr>
            <a:picLocks noChangeAspect="1"/>
          </p:cNvPicPr>
          <p:nvPr/>
        </p:nvPicPr>
        <p:blipFill>
          <a:blip r:embed="rId3"/>
          <a:stretch>
            <a:fillRect/>
          </a:stretch>
        </p:blipFill>
        <p:spPr>
          <a:xfrm>
            <a:off x="2451100" y="5033645"/>
            <a:ext cx="1877060" cy="1554480"/>
          </a:xfrm>
          <a:prstGeom prst="rect">
            <a:avLst/>
          </a:prstGeom>
        </p:spPr>
      </p:pic>
      <p:pic>
        <p:nvPicPr>
          <p:cNvPr id="12" name="图片 11"/>
          <p:cNvPicPr>
            <a:picLocks noChangeAspect="1"/>
          </p:cNvPicPr>
          <p:nvPr/>
        </p:nvPicPr>
        <p:blipFill>
          <a:blip r:embed="rId4"/>
          <a:stretch>
            <a:fillRect/>
          </a:stretch>
        </p:blipFill>
        <p:spPr>
          <a:xfrm>
            <a:off x="4951095" y="5015865"/>
            <a:ext cx="1761490" cy="1572260"/>
          </a:xfrm>
          <a:prstGeom prst="rect">
            <a:avLst/>
          </a:prstGeom>
        </p:spPr>
      </p:pic>
      <p:pic>
        <p:nvPicPr>
          <p:cNvPr id="13" name="图片 12"/>
          <p:cNvPicPr>
            <a:picLocks noChangeAspect="1"/>
          </p:cNvPicPr>
          <p:nvPr/>
        </p:nvPicPr>
        <p:blipFill>
          <a:blip r:embed="rId5"/>
          <a:stretch>
            <a:fillRect/>
          </a:stretch>
        </p:blipFill>
        <p:spPr>
          <a:xfrm>
            <a:off x="7251065" y="5015865"/>
            <a:ext cx="1832610" cy="1571625"/>
          </a:xfrm>
          <a:prstGeom prst="rect">
            <a:avLst/>
          </a:prstGeom>
        </p:spPr>
      </p:pic>
      <p:pic>
        <p:nvPicPr>
          <p:cNvPr id="2" name="图片 1"/>
          <p:cNvPicPr>
            <a:picLocks noChangeAspect="1"/>
          </p:cNvPicPr>
          <p:nvPr/>
        </p:nvPicPr>
        <p:blipFill>
          <a:blip r:embed="rId6"/>
          <a:stretch>
            <a:fillRect/>
          </a:stretch>
        </p:blipFill>
        <p:spPr>
          <a:xfrm>
            <a:off x="3358902" y="3017089"/>
            <a:ext cx="4249799" cy="1853996"/>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Series</a:t>
            </a:r>
            <a:r>
              <a:rPr lang="zh-CN" altLang="en-US" dirty="0">
                <a:sym typeface="+mn-ea"/>
              </a:rPr>
              <a:t>及其索引的</a:t>
            </a:r>
            <a:r>
              <a:rPr lang="en-US" altLang="zh-CN" dirty="0">
                <a:sym typeface="+mn-ea"/>
              </a:rPr>
              <a:t>name</a:t>
            </a:r>
            <a:r>
              <a:rPr lang="zh-CN" altLang="en-US" dirty="0">
                <a:sym typeface="+mn-ea"/>
              </a:rPr>
              <a:t>属性</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dirty="0"/>
              <a:t> Series</a:t>
            </a:r>
            <a:r>
              <a:rPr lang="zh-CN" altLang="en-US" dirty="0"/>
              <a:t>对象本身以及索引都具有一个</a:t>
            </a:r>
            <a:r>
              <a:rPr lang="en-US" altLang="zh-CN" dirty="0"/>
              <a:t>name</a:t>
            </a:r>
            <a:r>
              <a:rPr lang="zh-CN" altLang="en-US" dirty="0"/>
              <a:t>属性，默认为空，根据需要可以进行赋值操作</a:t>
            </a:r>
          </a:p>
        </p:txBody>
      </p:sp>
      <p:pic>
        <p:nvPicPr>
          <p:cNvPr id="5" name="图片 4"/>
          <p:cNvPicPr>
            <a:picLocks noChangeAspect="1"/>
          </p:cNvPicPr>
          <p:nvPr/>
        </p:nvPicPr>
        <p:blipFill>
          <a:blip r:embed="rId3"/>
          <a:stretch>
            <a:fillRect/>
          </a:stretch>
        </p:blipFill>
        <p:spPr>
          <a:xfrm>
            <a:off x="1558290" y="2781722"/>
            <a:ext cx="8229600" cy="3168352"/>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DataFrame: </a:t>
            </a:r>
            <a:r>
              <a:rPr lang="zh-CN" altLang="en-US">
                <a:sym typeface="+mn-ea"/>
              </a:rPr>
              <a:t>通过二维数组创建</a:t>
            </a:r>
          </a:p>
        </p:txBody>
      </p:sp>
      <p:pic>
        <p:nvPicPr>
          <p:cNvPr id="2" name="图片 1"/>
          <p:cNvPicPr>
            <a:picLocks noChangeAspect="1"/>
          </p:cNvPicPr>
          <p:nvPr/>
        </p:nvPicPr>
        <p:blipFill>
          <a:blip r:embed="rId3"/>
          <a:stretch>
            <a:fillRect/>
          </a:stretch>
        </p:blipFill>
        <p:spPr>
          <a:xfrm>
            <a:off x="838623" y="1316990"/>
            <a:ext cx="5112568" cy="1824772"/>
          </a:xfrm>
          <a:prstGeom prst="rect">
            <a:avLst/>
          </a:prstGeom>
        </p:spPr>
      </p:pic>
      <p:pic>
        <p:nvPicPr>
          <p:cNvPr id="4" name="图片 3"/>
          <p:cNvPicPr>
            <a:picLocks noChangeAspect="1"/>
          </p:cNvPicPr>
          <p:nvPr/>
        </p:nvPicPr>
        <p:blipFill>
          <a:blip r:embed="rId4"/>
          <a:stretch>
            <a:fillRect/>
          </a:stretch>
        </p:blipFill>
        <p:spPr>
          <a:xfrm>
            <a:off x="6311230" y="1316990"/>
            <a:ext cx="4752528" cy="4489068"/>
          </a:xfrm>
          <a:prstGeom prst="rect">
            <a:avLst/>
          </a:prstGeom>
        </p:spPr>
      </p:pic>
      <p:pic>
        <p:nvPicPr>
          <p:cNvPr id="9" name="图片 8"/>
          <p:cNvPicPr>
            <a:picLocks noChangeAspect="1"/>
          </p:cNvPicPr>
          <p:nvPr/>
        </p:nvPicPr>
        <p:blipFill>
          <a:blip r:embed="rId5"/>
          <a:stretch>
            <a:fillRect/>
          </a:stretch>
        </p:blipFill>
        <p:spPr>
          <a:xfrm>
            <a:off x="838623" y="3549742"/>
            <a:ext cx="5286375" cy="271462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DataFrame: </a:t>
            </a:r>
            <a:r>
              <a:rPr lang="zh-CN" altLang="en-US">
                <a:sym typeface="+mn-ea"/>
              </a:rPr>
              <a:t>通过字典的方式创建</a:t>
            </a:r>
          </a:p>
        </p:txBody>
      </p:sp>
      <p:pic>
        <p:nvPicPr>
          <p:cNvPr id="2" name="图片 1"/>
          <p:cNvPicPr>
            <a:picLocks noChangeAspect="1"/>
          </p:cNvPicPr>
          <p:nvPr/>
        </p:nvPicPr>
        <p:blipFill>
          <a:blip r:embed="rId3"/>
          <a:srcRect l="1203"/>
          <a:stretch>
            <a:fillRect/>
          </a:stretch>
        </p:blipFill>
        <p:spPr>
          <a:xfrm>
            <a:off x="50165" y="2818765"/>
            <a:ext cx="5999480" cy="3510280"/>
          </a:xfrm>
          <a:prstGeom prst="rect">
            <a:avLst/>
          </a:prstGeom>
        </p:spPr>
      </p:pic>
      <p:pic>
        <p:nvPicPr>
          <p:cNvPr id="8" name="图片 7"/>
          <p:cNvPicPr>
            <a:picLocks noChangeAspect="1"/>
          </p:cNvPicPr>
          <p:nvPr/>
        </p:nvPicPr>
        <p:blipFill>
          <a:blip r:embed="rId4"/>
          <a:srcRect l="788"/>
          <a:stretch>
            <a:fillRect/>
          </a:stretch>
        </p:blipFill>
        <p:spPr>
          <a:xfrm>
            <a:off x="6517640" y="3947160"/>
            <a:ext cx="4895850" cy="2560320"/>
          </a:xfrm>
          <a:prstGeom prst="rect">
            <a:avLst/>
          </a:prstGeom>
        </p:spPr>
      </p:pic>
      <p:pic>
        <p:nvPicPr>
          <p:cNvPr id="5" name="图片 4"/>
          <p:cNvPicPr>
            <a:picLocks noChangeAspect="1"/>
          </p:cNvPicPr>
          <p:nvPr/>
        </p:nvPicPr>
        <p:blipFill>
          <a:blip r:embed="rId5"/>
          <a:stretch>
            <a:fillRect/>
          </a:stretch>
        </p:blipFill>
        <p:spPr>
          <a:xfrm>
            <a:off x="4367014" y="1269554"/>
            <a:ext cx="5876925" cy="20955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索引对象</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a:t> </a:t>
            </a:r>
            <a:r>
              <a:rPr lang="zh-CN" altLang="en-US"/>
              <a:t>不管是</a:t>
            </a:r>
            <a:r>
              <a:rPr lang="en-US" altLang="zh-CN"/>
              <a:t>Series</a:t>
            </a:r>
            <a:r>
              <a:rPr lang="zh-CN" altLang="en-US"/>
              <a:t>还是</a:t>
            </a:r>
            <a:r>
              <a:rPr lang="en-US" altLang="zh-CN"/>
              <a:t>DataFrame</a:t>
            </a:r>
            <a:r>
              <a:rPr lang="zh-CN" altLang="en-US"/>
              <a:t>对象，都有索引对象。</a:t>
            </a:r>
          </a:p>
          <a:p>
            <a:pPr>
              <a:lnSpc>
                <a:spcPct val="150000"/>
              </a:lnSpc>
            </a:pPr>
            <a:r>
              <a:rPr lang="zh-CN" altLang="en-US"/>
              <a:t> 索引对象负责管理轴标签和其它元数据</a:t>
            </a:r>
            <a:r>
              <a:rPr lang="en-US" altLang="zh-CN"/>
              <a:t>(eg</a:t>
            </a:r>
            <a:r>
              <a:rPr lang="zh-CN" altLang="en-US"/>
              <a:t>：轴名称等等</a:t>
            </a:r>
            <a:r>
              <a:rPr lang="en-US" altLang="zh-CN"/>
              <a:t>)</a:t>
            </a:r>
          </a:p>
          <a:p>
            <a:pPr>
              <a:lnSpc>
                <a:spcPct val="150000"/>
              </a:lnSpc>
            </a:pPr>
            <a:r>
              <a:rPr lang="en-US" altLang="zh-CN"/>
              <a:t> </a:t>
            </a:r>
            <a:r>
              <a:rPr lang="zh-CN" altLang="en-US"/>
              <a:t>通过索引可以从</a:t>
            </a:r>
            <a:r>
              <a:rPr lang="en-US" altLang="zh-CN"/>
              <a:t>Series</a:t>
            </a:r>
            <a:r>
              <a:rPr lang="zh-CN" altLang="en-US"/>
              <a:t>、</a:t>
            </a:r>
            <a:r>
              <a:rPr lang="en-US" altLang="zh-CN"/>
              <a:t>DataFrame</a:t>
            </a:r>
            <a:r>
              <a:rPr lang="zh-CN" altLang="en-US"/>
              <a:t>中获取值或者对某个索引值进行重新赋值</a:t>
            </a:r>
          </a:p>
          <a:p>
            <a:pPr>
              <a:lnSpc>
                <a:spcPct val="150000"/>
              </a:lnSpc>
            </a:pPr>
            <a:r>
              <a:rPr lang="zh-CN" altLang="en-US"/>
              <a:t> </a:t>
            </a:r>
            <a:r>
              <a:rPr lang="en-US" altLang="zh-CN"/>
              <a:t>Series</a:t>
            </a:r>
            <a:r>
              <a:rPr lang="zh-CN" altLang="en-US"/>
              <a:t>或者</a:t>
            </a:r>
            <a:r>
              <a:rPr lang="en-US" altLang="zh-CN"/>
              <a:t>DataFrame</a:t>
            </a:r>
            <a:r>
              <a:rPr lang="zh-CN" altLang="en-US"/>
              <a:t>的自动对齐功能是通过索引实现的</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DataFrame</a:t>
            </a:r>
            <a:r>
              <a:rPr lang="zh-CN" altLang="en-US">
                <a:sym typeface="+mn-ea"/>
              </a:rPr>
              <a:t>数据获取</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dirty="0"/>
              <a:t> </a:t>
            </a:r>
            <a:r>
              <a:rPr lang="zh-CN" altLang="en-US" dirty="0"/>
              <a:t>可以直接通过列索引获取指定列的数据， </a:t>
            </a:r>
            <a:r>
              <a:rPr lang="en-US" altLang="zh-CN" dirty="0" err="1"/>
              <a:t>eg</a:t>
            </a:r>
            <a:r>
              <a:rPr lang="en-US" altLang="zh-CN" dirty="0"/>
              <a:t>: </a:t>
            </a:r>
            <a:r>
              <a:rPr lang="en-US" altLang="zh-CN" dirty="0" err="1"/>
              <a:t>df</a:t>
            </a:r>
            <a:r>
              <a:rPr lang="en-US" altLang="zh-CN" dirty="0"/>
              <a:t>[</a:t>
            </a:r>
            <a:r>
              <a:rPr lang="en-US" altLang="zh-CN" dirty="0" err="1"/>
              <a:t>column_name</a:t>
            </a:r>
            <a:r>
              <a:rPr lang="en-US" altLang="zh-CN" dirty="0"/>
              <a:t>]</a:t>
            </a:r>
          </a:p>
          <a:p>
            <a:pPr>
              <a:lnSpc>
                <a:spcPct val="150000"/>
              </a:lnSpc>
            </a:pPr>
            <a:r>
              <a:rPr lang="en-US" altLang="zh-CN" dirty="0"/>
              <a:t> </a:t>
            </a:r>
            <a:r>
              <a:rPr lang="zh-CN" altLang="en-US" dirty="0"/>
              <a:t>如果需要获取指定行的数据的话，需要通过</a:t>
            </a:r>
            <a:r>
              <a:rPr lang="en-US" altLang="zh-CN" dirty="0"/>
              <a:t>ix</a:t>
            </a:r>
            <a:r>
              <a:rPr lang="zh-CN" altLang="en-US" dirty="0"/>
              <a:t>方法来获取对应行索引的行数据，</a:t>
            </a:r>
            <a:r>
              <a:rPr lang="en-US" altLang="zh-CN" dirty="0" err="1"/>
              <a:t>eg</a:t>
            </a:r>
            <a:r>
              <a:rPr lang="en-US" altLang="zh-CN" dirty="0"/>
              <a:t>: </a:t>
            </a:r>
            <a:r>
              <a:rPr lang="en-US" altLang="zh-CN" dirty="0" err="1"/>
              <a:t>df.ix</a:t>
            </a:r>
            <a:r>
              <a:rPr lang="en-US" altLang="zh-CN" dirty="0"/>
              <a:t>[</a:t>
            </a:r>
            <a:r>
              <a:rPr lang="en-US" altLang="zh-CN" dirty="0" err="1"/>
              <a:t>index_name</a:t>
            </a:r>
            <a:r>
              <a:rPr lang="en-US" altLang="zh-CN" dirty="0"/>
              <a: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DataFrame</a:t>
            </a:r>
            <a:r>
              <a:rPr lang="zh-CN" altLang="en-US">
                <a:sym typeface="+mn-ea"/>
              </a:rPr>
              <a:t>数据获取</a:t>
            </a:r>
          </a:p>
        </p:txBody>
      </p:sp>
      <p:pic>
        <p:nvPicPr>
          <p:cNvPr id="6" name="图片 5"/>
          <p:cNvPicPr>
            <a:picLocks noChangeAspect="1"/>
          </p:cNvPicPr>
          <p:nvPr/>
        </p:nvPicPr>
        <p:blipFill>
          <a:blip r:embed="rId3"/>
          <a:stretch>
            <a:fillRect/>
          </a:stretch>
        </p:blipFill>
        <p:spPr>
          <a:xfrm>
            <a:off x="918210" y="913765"/>
            <a:ext cx="3972560" cy="5596255"/>
          </a:xfrm>
          <a:prstGeom prst="rect">
            <a:avLst/>
          </a:prstGeom>
        </p:spPr>
      </p:pic>
      <p:pic>
        <p:nvPicPr>
          <p:cNvPr id="7" name="图片 6"/>
          <p:cNvPicPr>
            <a:picLocks noChangeAspect="1"/>
          </p:cNvPicPr>
          <p:nvPr/>
        </p:nvPicPr>
        <p:blipFill>
          <a:blip r:embed="rId4"/>
          <a:stretch>
            <a:fillRect/>
          </a:stretch>
        </p:blipFill>
        <p:spPr>
          <a:xfrm>
            <a:off x="5375126" y="1701602"/>
            <a:ext cx="6061710" cy="371792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基本功能</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dirty="0"/>
              <a:t> </a:t>
            </a:r>
            <a:r>
              <a:rPr lang="zh-CN" altLang="en-US" dirty="0"/>
              <a:t>数据文件读取</a:t>
            </a:r>
            <a:r>
              <a:rPr lang="en-US" altLang="zh-CN" dirty="0"/>
              <a:t>/</a:t>
            </a:r>
            <a:r>
              <a:rPr lang="zh-CN" altLang="en-US" dirty="0"/>
              <a:t>文本数据读取</a:t>
            </a:r>
          </a:p>
          <a:p>
            <a:pPr>
              <a:lnSpc>
                <a:spcPct val="150000"/>
              </a:lnSpc>
            </a:pPr>
            <a:r>
              <a:rPr lang="zh-CN" altLang="en-US" dirty="0"/>
              <a:t> 索引、选取和数据过滤</a:t>
            </a:r>
          </a:p>
          <a:p>
            <a:pPr>
              <a:lnSpc>
                <a:spcPct val="150000"/>
              </a:lnSpc>
            </a:pPr>
            <a:r>
              <a:rPr lang="zh-CN" altLang="en-US" dirty="0"/>
              <a:t> 算法运算和数据对齐</a:t>
            </a:r>
          </a:p>
          <a:p>
            <a:pPr>
              <a:lnSpc>
                <a:spcPct val="150000"/>
              </a:lnSpc>
            </a:pPr>
            <a:r>
              <a:rPr lang="zh-CN" altLang="en-US" dirty="0"/>
              <a:t> 函数的应用和映射</a:t>
            </a:r>
          </a:p>
          <a:p>
            <a:pPr>
              <a:lnSpc>
                <a:spcPct val="150000"/>
              </a:lnSpc>
            </a:pPr>
            <a:r>
              <a:rPr lang="zh-CN" altLang="en-US" dirty="0"/>
              <a:t> 层次</a:t>
            </a:r>
            <a:r>
              <a:rPr lang="zh-CN" altLang="en-US" dirty="0" smtClean="0"/>
              <a:t>索引</a:t>
            </a:r>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：数据文件读取</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a:t> </a:t>
            </a:r>
            <a:r>
              <a:rPr lang="zh-CN" altLang="en-US"/>
              <a:t>通过</a:t>
            </a:r>
            <a:r>
              <a:rPr lang="en-US" altLang="zh-CN"/>
              <a:t>pandas</a:t>
            </a:r>
            <a:r>
              <a:rPr lang="zh-CN" altLang="en-US"/>
              <a:t>提供的</a:t>
            </a:r>
            <a:r>
              <a:rPr lang="en-US" altLang="zh-CN"/>
              <a:t>read_xxx</a:t>
            </a:r>
            <a:r>
              <a:rPr lang="zh-CN" altLang="en-US"/>
              <a:t>相关的函数可以读取文件中的数据，并形成</a:t>
            </a:r>
            <a:r>
              <a:rPr lang="en-US" altLang="zh-CN"/>
              <a:t>DataFrame,</a:t>
            </a:r>
            <a:r>
              <a:rPr lang="zh-CN" altLang="en-US"/>
              <a:t>常用的数据读取方法为：</a:t>
            </a:r>
            <a:r>
              <a:rPr lang="en-US" altLang="zh-CN"/>
              <a:t>read_csv</a:t>
            </a:r>
            <a:r>
              <a:rPr lang="zh-CN" altLang="en-US"/>
              <a:t>，主要可以读取文本类型的数据</a:t>
            </a:r>
          </a:p>
        </p:txBody>
      </p:sp>
      <p:pic>
        <p:nvPicPr>
          <p:cNvPr id="2" name="图片 1"/>
          <p:cNvPicPr>
            <a:picLocks noChangeAspect="1"/>
          </p:cNvPicPr>
          <p:nvPr/>
        </p:nvPicPr>
        <p:blipFill>
          <a:blip r:embed="rId3"/>
          <a:stretch>
            <a:fillRect/>
          </a:stretch>
        </p:blipFill>
        <p:spPr>
          <a:xfrm>
            <a:off x="1793875" y="3119120"/>
            <a:ext cx="7758430" cy="3422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82638" y="30408"/>
            <a:ext cx="8229600" cy="752475"/>
          </a:xfrm>
        </p:spPr>
        <p:txBody>
          <a:bodyPr/>
          <a:lstStyle/>
          <a:p>
            <a:pPr algn="l"/>
            <a:r>
              <a:rPr lang="en-US" altLang="zh-CN" dirty="0" smtClean="0"/>
              <a:t>1.</a:t>
            </a:r>
            <a:r>
              <a:rPr lang="zh-CN" altLang="en-US" dirty="0" smtClean="0"/>
              <a:t>发展</a:t>
            </a:r>
            <a:r>
              <a:rPr lang="zh-CN" altLang="en-US" dirty="0"/>
              <a:t>背景</a:t>
            </a:r>
            <a:r>
              <a:rPr lang="en-US" altLang="zh-CN" dirty="0" smtClean="0"/>
              <a:t>---</a:t>
            </a:r>
            <a:r>
              <a:rPr lang="zh-CN" altLang="en-US" dirty="0" smtClean="0"/>
              <a:t>进程</a:t>
            </a:r>
            <a:endParaRPr lang="zh-CN" altLang="en-US" dirty="0"/>
          </a:p>
        </p:txBody>
      </p:sp>
      <p:sp>
        <p:nvSpPr>
          <p:cNvPr id="2" name="内容占位符 1"/>
          <p:cNvSpPr>
            <a:spLocks noGrp="1"/>
          </p:cNvSpPr>
          <p:nvPr>
            <p:ph idx="13"/>
          </p:nvPr>
        </p:nvSpPr>
        <p:spPr>
          <a:xfrm>
            <a:off x="550590" y="941909"/>
            <a:ext cx="11178540" cy="5153660"/>
          </a:xfrm>
        </p:spPr>
        <p:txBody>
          <a:bodyPr>
            <a:noAutofit/>
          </a:bodyPr>
          <a:lstStyle/>
          <a:p>
            <a:pPr>
              <a:lnSpc>
                <a:spcPct val="150000"/>
              </a:lnSpc>
            </a:pPr>
            <a:r>
              <a:rPr lang="zh-CN" altLang="en-US" sz="1800" dirty="0" smtClean="0"/>
              <a:t>计算机</a:t>
            </a:r>
            <a:r>
              <a:rPr lang="zh-CN" altLang="en-US" sz="1800" dirty="0"/>
              <a:t>的核心是</a:t>
            </a:r>
            <a:r>
              <a:rPr lang="en-US" altLang="zh-CN" sz="1800" dirty="0"/>
              <a:t>CPU</a:t>
            </a:r>
            <a:r>
              <a:rPr lang="zh-CN" altLang="en-US" sz="1800" dirty="0" smtClean="0"/>
              <a:t>，承担所有计算</a:t>
            </a:r>
            <a:r>
              <a:rPr lang="zh-CN" altLang="en-US" sz="1800" dirty="0"/>
              <a:t>任务</a:t>
            </a:r>
            <a:r>
              <a:rPr lang="zh-CN" altLang="en-US" sz="1800" dirty="0" smtClean="0"/>
              <a:t>；操作系统</a:t>
            </a:r>
            <a:r>
              <a:rPr lang="zh-CN" altLang="en-US" sz="1800" dirty="0"/>
              <a:t>是</a:t>
            </a:r>
            <a:r>
              <a:rPr lang="zh-CN" altLang="en-US" sz="1800" dirty="0" smtClean="0"/>
              <a:t>计算机管理</a:t>
            </a:r>
            <a:r>
              <a:rPr lang="zh-CN" altLang="en-US" sz="1800" dirty="0"/>
              <a:t>者</a:t>
            </a:r>
            <a:r>
              <a:rPr lang="zh-CN" altLang="en-US" sz="1800" dirty="0" smtClean="0"/>
              <a:t>，负责</a:t>
            </a:r>
            <a:r>
              <a:rPr lang="zh-CN" altLang="en-US" sz="1800" dirty="0"/>
              <a:t>任务的调度、资源的分配和管理，统领整个计算机硬件；应用程序侧是具有某种功能的程序，程序是运行于操作系统之上的。 </a:t>
            </a:r>
            <a:endParaRPr lang="en-US" altLang="zh-CN" sz="1800" dirty="0" smtClean="0"/>
          </a:p>
          <a:p>
            <a:pPr>
              <a:lnSpc>
                <a:spcPct val="150000"/>
              </a:lnSpc>
            </a:pPr>
            <a:r>
              <a:rPr lang="zh-CN" altLang="en-US" sz="1800" dirty="0" smtClean="0"/>
              <a:t>进程</a:t>
            </a:r>
            <a:r>
              <a:rPr lang="zh-CN" altLang="en-US" sz="1800" dirty="0"/>
              <a:t>是一个具有一定独立功能的程序在一个数据集上的一次动态执行的过程，是操作系统进行资源分配和调度的一个独立单位，是应用程序运行的载体</a:t>
            </a:r>
            <a:r>
              <a:rPr lang="zh-CN" altLang="en-US" sz="1800" dirty="0" smtClean="0"/>
              <a:t>。</a:t>
            </a:r>
            <a:endParaRPr lang="en-US" altLang="zh-CN" sz="1800" dirty="0" smtClean="0"/>
          </a:p>
          <a:p>
            <a:pPr>
              <a:lnSpc>
                <a:spcPct val="150000"/>
              </a:lnSpc>
            </a:pPr>
            <a:r>
              <a:rPr lang="zh-CN" altLang="en-US" sz="1800" dirty="0" smtClean="0"/>
              <a:t>进程</a:t>
            </a:r>
            <a:r>
              <a:rPr lang="zh-CN" altLang="en-US" sz="1800" dirty="0"/>
              <a:t>是一种抽象的概念，从来没有统一的标准定义。进程一般由程序、数据集合和进程控制块三部分组成。程序用于描述进程要完成的功能，是控制进程执行的指令集；数据集合是程序在执行时所需要的数据和工作区；程序控制块</a:t>
            </a:r>
            <a:r>
              <a:rPr lang="en-US" altLang="zh-CN" sz="1800" dirty="0"/>
              <a:t>(Program Control Block</a:t>
            </a:r>
            <a:r>
              <a:rPr lang="zh-CN" altLang="en-US" sz="1800" dirty="0"/>
              <a:t>，简称</a:t>
            </a:r>
            <a:r>
              <a:rPr lang="en-US" altLang="zh-CN" sz="1800" dirty="0"/>
              <a:t>PCB)</a:t>
            </a:r>
            <a:r>
              <a:rPr lang="zh-CN" altLang="en-US" sz="1800" dirty="0"/>
              <a:t>，包含进程的描述信息和控制信息，是进程存在的唯一标志。 </a:t>
            </a:r>
            <a:endParaRPr lang="en-US" altLang="zh-CN" sz="1800" dirty="0" smtClean="0"/>
          </a:p>
          <a:p>
            <a:pPr marL="0" indent="0">
              <a:lnSpc>
                <a:spcPts val="3000"/>
              </a:lnSpc>
              <a:buNone/>
            </a:pPr>
            <a:r>
              <a:rPr lang="zh-CN" altLang="en-US" sz="1800" b="1" dirty="0" smtClean="0"/>
              <a:t>进程</a:t>
            </a:r>
            <a:r>
              <a:rPr lang="zh-CN" altLang="en-US" sz="1800" b="1" dirty="0"/>
              <a:t>具有的特征： </a:t>
            </a:r>
            <a:r>
              <a:rPr lang="zh-CN" altLang="en-US" sz="1800" dirty="0"/>
              <a:t>动态性：进程是程序的一次执行过程，是临时的，有生命期的，是动态产生，动态消亡的</a:t>
            </a:r>
            <a:r>
              <a:rPr lang="zh-CN" altLang="en-US" sz="1800" dirty="0" smtClean="0"/>
              <a:t>；</a:t>
            </a:r>
            <a:r>
              <a:rPr lang="en-US" altLang="zh-CN" sz="1800" dirty="0" smtClean="0"/>
              <a:t>		 </a:t>
            </a:r>
            <a:r>
              <a:rPr lang="zh-CN" altLang="en-US" sz="1800" dirty="0" smtClean="0"/>
              <a:t>并发</a:t>
            </a:r>
            <a:r>
              <a:rPr lang="zh-CN" altLang="en-US" sz="1800" dirty="0"/>
              <a:t>性：任何进程都可以同其他进程一起并发执行； </a:t>
            </a:r>
            <a:endParaRPr lang="en-US" altLang="zh-CN" sz="1800" dirty="0"/>
          </a:p>
          <a:p>
            <a:pPr marL="0" indent="0">
              <a:lnSpc>
                <a:spcPts val="3000"/>
              </a:lnSpc>
              <a:buNone/>
            </a:pPr>
            <a:r>
              <a:rPr lang="en-US" altLang="zh-CN" sz="1800" dirty="0"/>
              <a:t>		 </a:t>
            </a:r>
            <a:r>
              <a:rPr lang="zh-CN" altLang="en-US" sz="1800" dirty="0" smtClean="0"/>
              <a:t>独立性</a:t>
            </a:r>
            <a:r>
              <a:rPr lang="zh-CN" altLang="en-US" sz="1800" dirty="0"/>
              <a:t>：进程是系统进行资源分配和调度的一个独立单位； </a:t>
            </a:r>
            <a:endParaRPr lang="en-US" altLang="zh-CN" sz="1800" dirty="0"/>
          </a:p>
          <a:p>
            <a:pPr marL="0" indent="0">
              <a:lnSpc>
                <a:spcPts val="3000"/>
              </a:lnSpc>
              <a:buNone/>
            </a:pPr>
            <a:r>
              <a:rPr lang="en-US" altLang="zh-CN" sz="1800" dirty="0"/>
              <a:t>		 </a:t>
            </a:r>
            <a:r>
              <a:rPr lang="zh-CN" altLang="en-US" sz="1800" dirty="0" smtClean="0"/>
              <a:t>结构性</a:t>
            </a:r>
            <a:r>
              <a:rPr lang="zh-CN" altLang="en-US" sz="1800" dirty="0"/>
              <a:t>：进程由程序、数据和进程控制块三部分组成</a:t>
            </a:r>
            <a:r>
              <a:rPr lang="zh-CN" altLang="en-US" sz="1800" dirty="0" smtClean="0"/>
              <a:t>。</a:t>
            </a:r>
            <a:endParaRPr lang="en-US" altLang="zh-CN" sz="1800" dirty="0" smtClean="0"/>
          </a:p>
          <a:p>
            <a:pPr marL="0" indent="0">
              <a:lnSpc>
                <a:spcPct val="150000"/>
              </a:lnSpc>
              <a:buNone/>
            </a:pPr>
            <a:r>
              <a:rPr lang="zh-CN" altLang="en-US" sz="1800" dirty="0" smtClean="0"/>
              <a:t>                             </a:t>
            </a:r>
            <a:endParaRPr lang="en-US" altLang="zh-CN" sz="18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：数据文件读取</a:t>
            </a:r>
          </a:p>
        </p:txBody>
      </p:sp>
      <p:pic>
        <p:nvPicPr>
          <p:cNvPr id="6" name="图片 5"/>
          <p:cNvPicPr>
            <a:picLocks noChangeAspect="1"/>
          </p:cNvPicPr>
          <p:nvPr/>
        </p:nvPicPr>
        <p:blipFill>
          <a:blip r:embed="rId3"/>
          <a:stretch>
            <a:fillRect/>
          </a:stretch>
        </p:blipFill>
        <p:spPr>
          <a:xfrm>
            <a:off x="1999615" y="1270000"/>
            <a:ext cx="2246630" cy="1410970"/>
          </a:xfrm>
          <a:prstGeom prst="rect">
            <a:avLst/>
          </a:prstGeom>
        </p:spPr>
      </p:pic>
      <p:pic>
        <p:nvPicPr>
          <p:cNvPr id="7" name="图片 6"/>
          <p:cNvPicPr>
            <a:picLocks noChangeAspect="1"/>
          </p:cNvPicPr>
          <p:nvPr/>
        </p:nvPicPr>
        <p:blipFill>
          <a:blip r:embed="rId4"/>
          <a:stretch>
            <a:fillRect/>
          </a:stretch>
        </p:blipFill>
        <p:spPr>
          <a:xfrm>
            <a:off x="1094105" y="2809240"/>
            <a:ext cx="4057650" cy="3158490"/>
          </a:xfrm>
          <a:prstGeom prst="rect">
            <a:avLst/>
          </a:prstGeom>
        </p:spPr>
      </p:pic>
      <p:pic>
        <p:nvPicPr>
          <p:cNvPr id="10" name="图片 9"/>
          <p:cNvPicPr>
            <a:picLocks noChangeAspect="1"/>
          </p:cNvPicPr>
          <p:nvPr/>
        </p:nvPicPr>
        <p:blipFill>
          <a:blip r:embed="rId5"/>
          <a:stretch>
            <a:fillRect/>
          </a:stretch>
        </p:blipFill>
        <p:spPr>
          <a:xfrm>
            <a:off x="7232650" y="1270000"/>
            <a:ext cx="2807970" cy="1410970"/>
          </a:xfrm>
          <a:prstGeom prst="rect">
            <a:avLst/>
          </a:prstGeom>
        </p:spPr>
      </p:pic>
      <p:pic>
        <p:nvPicPr>
          <p:cNvPr id="11" name="图片 10"/>
          <p:cNvPicPr>
            <a:picLocks noChangeAspect="1"/>
          </p:cNvPicPr>
          <p:nvPr/>
        </p:nvPicPr>
        <p:blipFill>
          <a:blip r:embed="rId6"/>
          <a:stretch>
            <a:fillRect/>
          </a:stretch>
        </p:blipFill>
        <p:spPr>
          <a:xfrm>
            <a:off x="5866765" y="2809240"/>
            <a:ext cx="5539105" cy="356362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：数据过滤获取</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a:t> </a:t>
            </a:r>
            <a:r>
              <a:rPr lang="zh-CN" altLang="en-US"/>
              <a:t>通过</a:t>
            </a:r>
            <a:r>
              <a:rPr lang="en-US" altLang="zh-CN"/>
              <a:t>DataFrame</a:t>
            </a:r>
            <a:r>
              <a:rPr lang="zh-CN" altLang="en-US"/>
              <a:t>的相关方式可以获取对应的列或者数据形成一个新的</a:t>
            </a:r>
            <a:r>
              <a:rPr lang="en-US" altLang="zh-CN"/>
              <a:t>DataFrame, </a:t>
            </a:r>
            <a:r>
              <a:rPr lang="zh-CN" altLang="en-US"/>
              <a:t>方便后续进行统计计算。</a:t>
            </a:r>
          </a:p>
        </p:txBody>
      </p:sp>
      <p:pic>
        <p:nvPicPr>
          <p:cNvPr id="7" name="图片 6"/>
          <p:cNvPicPr>
            <a:picLocks noChangeAspect="1"/>
          </p:cNvPicPr>
          <p:nvPr/>
        </p:nvPicPr>
        <p:blipFill>
          <a:blip r:embed="rId3"/>
          <a:stretch>
            <a:fillRect/>
          </a:stretch>
        </p:blipFill>
        <p:spPr>
          <a:xfrm>
            <a:off x="65405" y="2812415"/>
            <a:ext cx="5974715" cy="3558540"/>
          </a:xfrm>
          <a:prstGeom prst="rect">
            <a:avLst/>
          </a:prstGeom>
        </p:spPr>
      </p:pic>
      <p:pic>
        <p:nvPicPr>
          <p:cNvPr id="8" name="图片 7"/>
          <p:cNvPicPr>
            <a:picLocks noChangeAspect="1"/>
          </p:cNvPicPr>
          <p:nvPr/>
        </p:nvPicPr>
        <p:blipFill>
          <a:blip r:embed="rId4"/>
          <a:stretch>
            <a:fillRect/>
          </a:stretch>
        </p:blipFill>
        <p:spPr>
          <a:xfrm>
            <a:off x="6040120" y="2959735"/>
            <a:ext cx="3263900" cy="3558540"/>
          </a:xfrm>
          <a:prstGeom prst="rect">
            <a:avLst/>
          </a:prstGeom>
        </p:spPr>
      </p:pic>
      <p:pic>
        <p:nvPicPr>
          <p:cNvPr id="9" name="图片 8"/>
          <p:cNvPicPr>
            <a:picLocks noChangeAspect="1"/>
          </p:cNvPicPr>
          <p:nvPr/>
        </p:nvPicPr>
        <p:blipFill>
          <a:blip r:embed="rId5"/>
          <a:stretch>
            <a:fillRect/>
          </a:stretch>
        </p:blipFill>
        <p:spPr>
          <a:xfrm>
            <a:off x="9116060" y="2959735"/>
            <a:ext cx="2948940" cy="326453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：缺省值</a:t>
            </a:r>
            <a:r>
              <a:rPr lang="en-US" altLang="zh-CN">
                <a:sym typeface="+mn-ea"/>
              </a:rPr>
              <a:t>NaN</a:t>
            </a:r>
            <a:r>
              <a:rPr lang="zh-CN" altLang="en-US">
                <a:sym typeface="+mn-ea"/>
              </a:rPr>
              <a:t>处理方法</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a:t> </a:t>
            </a:r>
            <a:r>
              <a:rPr lang="zh-CN" altLang="en-US"/>
              <a:t>对于</a:t>
            </a:r>
            <a:r>
              <a:rPr lang="en-US" altLang="zh-CN"/>
              <a:t>DataFrame/Series</a:t>
            </a:r>
            <a:r>
              <a:rPr lang="zh-CN" altLang="en-US"/>
              <a:t>中的</a:t>
            </a:r>
            <a:r>
              <a:rPr lang="en-US" altLang="zh-CN"/>
              <a:t>NaN</a:t>
            </a:r>
            <a:r>
              <a:rPr lang="zh-CN" altLang="en-US"/>
              <a:t>一般采取的方式为删除对应的列</a:t>
            </a:r>
            <a:r>
              <a:rPr lang="en-US" altLang="zh-CN"/>
              <a:t>/</a:t>
            </a:r>
            <a:r>
              <a:rPr lang="zh-CN" altLang="en-US"/>
              <a:t>行或者填充一个默认值</a:t>
            </a:r>
          </a:p>
        </p:txBody>
      </p:sp>
      <p:graphicFrame>
        <p:nvGraphicFramePr>
          <p:cNvPr id="2" name="表格 1"/>
          <p:cNvGraphicFramePr/>
          <p:nvPr/>
        </p:nvGraphicFramePr>
        <p:xfrm>
          <a:off x="505460" y="3063240"/>
          <a:ext cx="11179175" cy="1931670"/>
        </p:xfrm>
        <a:graphic>
          <a:graphicData uri="http://schemas.openxmlformats.org/drawingml/2006/table">
            <a:tbl>
              <a:tblPr firstRow="1" bandRow="1">
                <a:tableStyleId>{00A15C55-8517-42AA-B614-E9B94910E393}</a:tableStyleId>
              </a:tblPr>
              <a:tblGrid>
                <a:gridCol w="892810">
                  <a:extLst>
                    <a:ext uri="{9D8B030D-6E8A-4147-A177-3AD203B41FA5}">
                      <a16:colId xmlns:a16="http://schemas.microsoft.com/office/drawing/2014/main" val="20000"/>
                    </a:ext>
                  </a:extLst>
                </a:gridCol>
                <a:gridCol w="10286365">
                  <a:extLst>
                    <a:ext uri="{9D8B030D-6E8A-4147-A177-3AD203B41FA5}">
                      <a16:colId xmlns:a16="http://schemas.microsoft.com/office/drawing/2014/main" val="20001"/>
                    </a:ext>
                  </a:extLst>
                </a:gridCol>
              </a:tblGrid>
              <a:tr h="381000">
                <a:tc>
                  <a:txBody>
                    <a:bodyPr/>
                    <a:lstStyle/>
                    <a:p>
                      <a:pPr>
                        <a:buNone/>
                      </a:pPr>
                      <a:r>
                        <a:rPr lang="zh-CN" altLang="en-US"/>
                        <a:t>方法</a:t>
                      </a:r>
                    </a:p>
                  </a:txBody>
                  <a:tcPr/>
                </a:tc>
                <a:tc>
                  <a:txBody>
                    <a:bodyPr/>
                    <a:lstStyle/>
                    <a:p>
                      <a:pPr>
                        <a:buNone/>
                      </a:pPr>
                      <a:r>
                        <a:rPr lang="zh-CN" altLang="en-US"/>
                        <a:t>说明</a:t>
                      </a:r>
                    </a:p>
                  </a:txBody>
                  <a:tcPr/>
                </a:tc>
                <a:extLst>
                  <a:ext uri="{0D108BD9-81ED-4DB2-BD59-A6C34878D82A}">
                    <a16:rowId xmlns:a16="http://schemas.microsoft.com/office/drawing/2014/main" val="10000"/>
                  </a:ext>
                </a:extLst>
              </a:tr>
              <a:tr h="407670">
                <a:tc>
                  <a:txBody>
                    <a:bodyPr/>
                    <a:lstStyle/>
                    <a:p>
                      <a:pPr>
                        <a:buNone/>
                      </a:pPr>
                      <a:r>
                        <a:rPr lang="en-US" altLang="zh-CN"/>
                        <a:t>dropna</a:t>
                      </a:r>
                    </a:p>
                  </a:txBody>
                  <a:tcPr/>
                </a:tc>
                <a:tc>
                  <a:txBody>
                    <a:bodyPr/>
                    <a:lstStyle/>
                    <a:p>
                      <a:pPr>
                        <a:buNone/>
                      </a:pPr>
                      <a:r>
                        <a:rPr lang="zh-CN" altLang="en-US"/>
                        <a:t>根据标签的值中是否存在缺失数据对轴标签进行过滤</a:t>
                      </a:r>
                      <a:r>
                        <a:rPr lang="en-US" altLang="zh-CN"/>
                        <a:t>(</a:t>
                      </a:r>
                      <a:r>
                        <a:rPr lang="zh-CN" altLang="en-US"/>
                        <a:t>删除</a:t>
                      </a:r>
                      <a:r>
                        <a:rPr lang="en-US" altLang="zh-CN"/>
                        <a:t>), </a:t>
                      </a:r>
                      <a:r>
                        <a:rPr lang="zh-CN" altLang="en-US"/>
                        <a:t>可以通过阈值的调节对缺失值的容忍度</a:t>
                      </a:r>
                    </a:p>
                  </a:txBody>
                  <a:tcPr/>
                </a:tc>
                <a:extLst>
                  <a:ext uri="{0D108BD9-81ED-4DB2-BD59-A6C34878D82A}">
                    <a16:rowId xmlns:a16="http://schemas.microsoft.com/office/drawing/2014/main" val="10001"/>
                  </a:ext>
                </a:extLst>
              </a:tr>
              <a:tr h="381000">
                <a:tc>
                  <a:txBody>
                    <a:bodyPr/>
                    <a:lstStyle/>
                    <a:p>
                      <a:pPr>
                        <a:buNone/>
                      </a:pPr>
                      <a:r>
                        <a:rPr lang="en-US" altLang="zh-CN"/>
                        <a:t>fillna</a:t>
                      </a:r>
                    </a:p>
                  </a:txBody>
                  <a:tcPr/>
                </a:tc>
                <a:tc>
                  <a:txBody>
                    <a:bodyPr/>
                    <a:lstStyle/>
                    <a:p>
                      <a:pPr>
                        <a:buNone/>
                      </a:pPr>
                      <a:r>
                        <a:rPr lang="zh-CN" altLang="en-US"/>
                        <a:t>用指定值或者插值的方式填充缺失数据，比如</a:t>
                      </a:r>
                      <a:r>
                        <a:rPr lang="en-US" altLang="zh-CN"/>
                        <a:t>: ffill</a:t>
                      </a:r>
                      <a:r>
                        <a:rPr lang="zh-CN" altLang="en-US"/>
                        <a:t>或者</a:t>
                      </a:r>
                      <a:r>
                        <a:rPr lang="en-US" altLang="zh-CN"/>
                        <a:t>bfill</a:t>
                      </a:r>
                    </a:p>
                  </a:txBody>
                  <a:tcPr/>
                </a:tc>
                <a:extLst>
                  <a:ext uri="{0D108BD9-81ED-4DB2-BD59-A6C34878D82A}">
                    <a16:rowId xmlns:a16="http://schemas.microsoft.com/office/drawing/2014/main" val="10002"/>
                  </a:ext>
                </a:extLst>
              </a:tr>
              <a:tr h="381000">
                <a:tc>
                  <a:txBody>
                    <a:bodyPr/>
                    <a:lstStyle/>
                    <a:p>
                      <a:pPr>
                        <a:buNone/>
                      </a:pPr>
                      <a:r>
                        <a:rPr lang="en-US" altLang="zh-CN"/>
                        <a:t>isnull</a:t>
                      </a:r>
                    </a:p>
                  </a:txBody>
                  <a:tcPr/>
                </a:tc>
                <a:tc>
                  <a:txBody>
                    <a:bodyPr/>
                    <a:lstStyle/>
                    <a:p>
                      <a:pPr>
                        <a:buNone/>
                      </a:pPr>
                      <a:r>
                        <a:rPr lang="zh-CN" altLang="en-US"/>
                        <a:t>返回一个含有布尔值的对象，这些布尔值表示那些值是缺失值</a:t>
                      </a:r>
                      <a:r>
                        <a:rPr lang="en-US" altLang="zh-CN"/>
                        <a:t>NA</a:t>
                      </a:r>
                    </a:p>
                  </a:txBody>
                  <a:tcPr/>
                </a:tc>
                <a:extLst>
                  <a:ext uri="{0D108BD9-81ED-4DB2-BD59-A6C34878D82A}">
                    <a16:rowId xmlns:a16="http://schemas.microsoft.com/office/drawing/2014/main" val="10003"/>
                  </a:ext>
                </a:extLst>
              </a:tr>
              <a:tr h="381000">
                <a:tc>
                  <a:txBody>
                    <a:bodyPr/>
                    <a:lstStyle/>
                    <a:p>
                      <a:pPr>
                        <a:buNone/>
                      </a:pPr>
                      <a:r>
                        <a:rPr lang="en-US" altLang="zh-CN"/>
                        <a:t>notnull</a:t>
                      </a:r>
                    </a:p>
                  </a:txBody>
                  <a:tcPr/>
                </a:tc>
                <a:tc>
                  <a:txBody>
                    <a:bodyPr/>
                    <a:lstStyle/>
                    <a:p>
                      <a:pPr>
                        <a:buNone/>
                      </a:pPr>
                      <a:r>
                        <a:rPr lang="en-US" altLang="zh-CN"/>
                        <a:t>isnull</a:t>
                      </a:r>
                      <a:r>
                        <a:rPr lang="zh-CN" altLang="en-US"/>
                        <a:t>的否定式</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：缺省值</a:t>
            </a:r>
            <a:r>
              <a:rPr lang="en-US" altLang="zh-CN">
                <a:sym typeface="+mn-ea"/>
              </a:rPr>
              <a:t>NaN</a:t>
            </a:r>
            <a:r>
              <a:rPr lang="zh-CN" altLang="en-US">
                <a:sym typeface="+mn-ea"/>
              </a:rPr>
              <a:t>处理方法</a:t>
            </a:r>
          </a:p>
        </p:txBody>
      </p:sp>
      <p:pic>
        <p:nvPicPr>
          <p:cNvPr id="7" name="图片 6"/>
          <p:cNvPicPr>
            <a:picLocks noChangeAspect="1"/>
          </p:cNvPicPr>
          <p:nvPr/>
        </p:nvPicPr>
        <p:blipFill>
          <a:blip r:embed="rId3"/>
          <a:stretch>
            <a:fillRect/>
          </a:stretch>
        </p:blipFill>
        <p:spPr>
          <a:xfrm>
            <a:off x="3190875" y="765498"/>
            <a:ext cx="7688580" cy="3623310"/>
          </a:xfrm>
          <a:prstGeom prst="rect">
            <a:avLst/>
          </a:prstGeom>
        </p:spPr>
      </p:pic>
      <p:pic>
        <p:nvPicPr>
          <p:cNvPr id="8" name="图片 7"/>
          <p:cNvPicPr>
            <a:picLocks noChangeAspect="1"/>
          </p:cNvPicPr>
          <p:nvPr/>
        </p:nvPicPr>
        <p:blipFill>
          <a:blip r:embed="rId4"/>
          <a:stretch>
            <a:fillRect/>
          </a:stretch>
        </p:blipFill>
        <p:spPr>
          <a:xfrm>
            <a:off x="87630" y="3705860"/>
            <a:ext cx="3732530" cy="2926080"/>
          </a:xfrm>
          <a:prstGeom prst="rect">
            <a:avLst/>
          </a:prstGeom>
        </p:spPr>
      </p:pic>
      <p:pic>
        <p:nvPicPr>
          <p:cNvPr id="9" name="图片 8"/>
          <p:cNvPicPr>
            <a:picLocks noChangeAspect="1"/>
          </p:cNvPicPr>
          <p:nvPr/>
        </p:nvPicPr>
        <p:blipFill>
          <a:blip r:embed="rId5"/>
          <a:stretch>
            <a:fillRect/>
          </a:stretch>
        </p:blipFill>
        <p:spPr>
          <a:xfrm>
            <a:off x="7035165" y="3645818"/>
            <a:ext cx="4113530" cy="292608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：缺省值</a:t>
            </a:r>
            <a:r>
              <a:rPr lang="en-US" altLang="zh-CN">
                <a:sym typeface="+mn-ea"/>
              </a:rPr>
              <a:t>NaN</a:t>
            </a:r>
            <a:r>
              <a:rPr lang="zh-CN" altLang="en-US">
                <a:sym typeface="+mn-ea"/>
              </a:rPr>
              <a:t>处理方法</a:t>
            </a:r>
          </a:p>
        </p:txBody>
      </p:sp>
      <p:pic>
        <p:nvPicPr>
          <p:cNvPr id="2" name="图片 1"/>
          <p:cNvPicPr>
            <a:picLocks noChangeAspect="1"/>
          </p:cNvPicPr>
          <p:nvPr/>
        </p:nvPicPr>
        <p:blipFill>
          <a:blip r:embed="rId3"/>
          <a:stretch>
            <a:fillRect/>
          </a:stretch>
        </p:blipFill>
        <p:spPr>
          <a:xfrm>
            <a:off x="409575" y="1497965"/>
            <a:ext cx="6832600" cy="4438015"/>
          </a:xfrm>
          <a:prstGeom prst="rect">
            <a:avLst/>
          </a:prstGeom>
        </p:spPr>
      </p:pic>
      <p:pic>
        <p:nvPicPr>
          <p:cNvPr id="4" name="图片 3"/>
          <p:cNvPicPr>
            <a:picLocks noChangeAspect="1"/>
          </p:cNvPicPr>
          <p:nvPr/>
        </p:nvPicPr>
        <p:blipFill>
          <a:blip r:embed="rId4"/>
          <a:srcRect r="19553"/>
          <a:stretch>
            <a:fillRect/>
          </a:stretch>
        </p:blipFill>
        <p:spPr>
          <a:xfrm>
            <a:off x="7357110" y="2049145"/>
            <a:ext cx="4483735" cy="333629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：缺省值</a:t>
            </a:r>
            <a:r>
              <a:rPr lang="en-US" altLang="zh-CN">
                <a:sym typeface="+mn-ea"/>
              </a:rPr>
              <a:t>NaN</a:t>
            </a:r>
            <a:r>
              <a:rPr lang="zh-CN" altLang="en-US">
                <a:sym typeface="+mn-ea"/>
              </a:rPr>
              <a:t>处理方法</a:t>
            </a:r>
          </a:p>
        </p:txBody>
      </p:sp>
      <p:pic>
        <p:nvPicPr>
          <p:cNvPr id="5" name="图片 4"/>
          <p:cNvPicPr>
            <a:picLocks noChangeAspect="1"/>
          </p:cNvPicPr>
          <p:nvPr/>
        </p:nvPicPr>
        <p:blipFill>
          <a:blip r:embed="rId3"/>
          <a:stretch>
            <a:fillRect/>
          </a:stretch>
        </p:blipFill>
        <p:spPr>
          <a:xfrm>
            <a:off x="1734185" y="1414780"/>
            <a:ext cx="4884420" cy="4959350"/>
          </a:xfrm>
          <a:prstGeom prst="rect">
            <a:avLst/>
          </a:prstGeom>
        </p:spPr>
      </p:pic>
      <p:pic>
        <p:nvPicPr>
          <p:cNvPr id="6" name="图片 5"/>
          <p:cNvPicPr>
            <a:picLocks noChangeAspect="1"/>
          </p:cNvPicPr>
          <p:nvPr/>
        </p:nvPicPr>
        <p:blipFill>
          <a:blip r:embed="rId4"/>
          <a:stretch>
            <a:fillRect/>
          </a:stretch>
        </p:blipFill>
        <p:spPr>
          <a:xfrm>
            <a:off x="7366635" y="1146810"/>
            <a:ext cx="3129915" cy="2821940"/>
          </a:xfrm>
          <a:prstGeom prst="rect">
            <a:avLst/>
          </a:prstGeom>
        </p:spPr>
      </p:pic>
      <p:pic>
        <p:nvPicPr>
          <p:cNvPr id="7" name="图片 6"/>
          <p:cNvPicPr>
            <a:picLocks noChangeAspect="1"/>
          </p:cNvPicPr>
          <p:nvPr/>
        </p:nvPicPr>
        <p:blipFill>
          <a:blip r:embed="rId5"/>
          <a:stretch>
            <a:fillRect/>
          </a:stretch>
        </p:blipFill>
        <p:spPr>
          <a:xfrm>
            <a:off x="7296150" y="3968750"/>
            <a:ext cx="3270250" cy="282194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：常用的数学统计方法</a:t>
            </a:r>
          </a:p>
        </p:txBody>
      </p:sp>
      <p:graphicFrame>
        <p:nvGraphicFramePr>
          <p:cNvPr id="5" name="表格 4"/>
          <p:cNvGraphicFramePr/>
          <p:nvPr>
            <p:extLst>
              <p:ext uri="{D42A27DB-BD31-4B8C-83A1-F6EECF244321}">
                <p14:modId xmlns:p14="http://schemas.microsoft.com/office/powerpoint/2010/main" val="228018305"/>
              </p:ext>
            </p:extLst>
          </p:nvPr>
        </p:nvGraphicFramePr>
        <p:xfrm>
          <a:off x="1829435" y="1465580"/>
          <a:ext cx="8531860" cy="4267200"/>
        </p:xfrm>
        <a:graphic>
          <a:graphicData uri="http://schemas.openxmlformats.org/drawingml/2006/table">
            <a:tbl>
              <a:tblPr firstRow="1" bandRow="1">
                <a:tableStyleId>{00A15C55-8517-42AA-B614-E9B94910E393}</a:tableStyleId>
              </a:tblPr>
              <a:tblGrid>
                <a:gridCol w="3487420">
                  <a:extLst>
                    <a:ext uri="{9D8B030D-6E8A-4147-A177-3AD203B41FA5}">
                      <a16:colId xmlns:a16="http://schemas.microsoft.com/office/drawing/2014/main" val="20000"/>
                    </a:ext>
                  </a:extLst>
                </a:gridCol>
                <a:gridCol w="5044440">
                  <a:extLst>
                    <a:ext uri="{9D8B030D-6E8A-4147-A177-3AD203B41FA5}">
                      <a16:colId xmlns:a16="http://schemas.microsoft.com/office/drawing/2014/main" val="20001"/>
                    </a:ext>
                  </a:extLst>
                </a:gridCol>
              </a:tblGrid>
              <a:tr h="396240">
                <a:tc>
                  <a:txBody>
                    <a:bodyPr/>
                    <a:lstStyle/>
                    <a:p>
                      <a:pPr>
                        <a:buNone/>
                      </a:pPr>
                      <a:r>
                        <a:rPr lang="zh-CN" altLang="en-US" sz="2000"/>
                        <a:t>方法</a:t>
                      </a:r>
                    </a:p>
                  </a:txBody>
                  <a:tcPr/>
                </a:tc>
                <a:tc>
                  <a:txBody>
                    <a:bodyPr/>
                    <a:lstStyle/>
                    <a:p>
                      <a:pPr>
                        <a:buNone/>
                      </a:pPr>
                      <a:r>
                        <a:rPr lang="zh-CN" altLang="en-US" sz="2000"/>
                        <a:t>说明</a:t>
                      </a:r>
                    </a:p>
                  </a:txBody>
                  <a:tcPr/>
                </a:tc>
                <a:extLst>
                  <a:ext uri="{0D108BD9-81ED-4DB2-BD59-A6C34878D82A}">
                    <a16:rowId xmlns:a16="http://schemas.microsoft.com/office/drawing/2014/main" val="10000"/>
                  </a:ext>
                </a:extLst>
              </a:tr>
              <a:tr h="396240">
                <a:tc>
                  <a:txBody>
                    <a:bodyPr/>
                    <a:lstStyle/>
                    <a:p>
                      <a:pPr>
                        <a:buNone/>
                      </a:pPr>
                      <a:r>
                        <a:rPr lang="en-US" altLang="zh-CN" sz="2000"/>
                        <a:t>count</a:t>
                      </a:r>
                    </a:p>
                  </a:txBody>
                  <a:tcPr/>
                </a:tc>
                <a:tc>
                  <a:txBody>
                    <a:bodyPr/>
                    <a:lstStyle/>
                    <a:p>
                      <a:pPr>
                        <a:buNone/>
                      </a:pPr>
                      <a:r>
                        <a:rPr lang="zh-CN" altLang="en-US" sz="2000"/>
                        <a:t>计算非</a:t>
                      </a:r>
                      <a:r>
                        <a:rPr lang="en-US" altLang="zh-CN" sz="2000"/>
                        <a:t>NA</a:t>
                      </a:r>
                      <a:r>
                        <a:rPr lang="zh-CN" altLang="en-US" sz="2000"/>
                        <a:t>值的数量</a:t>
                      </a:r>
                    </a:p>
                  </a:txBody>
                  <a:tcPr/>
                </a:tc>
                <a:extLst>
                  <a:ext uri="{0D108BD9-81ED-4DB2-BD59-A6C34878D82A}">
                    <a16:rowId xmlns:a16="http://schemas.microsoft.com/office/drawing/2014/main" val="10001"/>
                  </a:ext>
                </a:extLst>
              </a:tr>
              <a:tr h="381000">
                <a:tc>
                  <a:txBody>
                    <a:bodyPr/>
                    <a:lstStyle/>
                    <a:p>
                      <a:pPr>
                        <a:buNone/>
                      </a:pPr>
                      <a:r>
                        <a:rPr lang="en-US" altLang="zh-CN" sz="2000"/>
                        <a:t>describe</a:t>
                      </a:r>
                      <a:endParaRPr lang="zh-CN" altLang="en-US" sz="2000"/>
                    </a:p>
                  </a:txBody>
                  <a:tcPr/>
                </a:tc>
                <a:tc>
                  <a:txBody>
                    <a:bodyPr/>
                    <a:lstStyle/>
                    <a:p>
                      <a:pPr>
                        <a:buNone/>
                      </a:pPr>
                      <a:r>
                        <a:rPr lang="zh-CN" altLang="en-US" sz="2000"/>
                        <a:t>针对</a:t>
                      </a:r>
                      <a:r>
                        <a:rPr lang="en-US" altLang="zh-CN" sz="2000"/>
                        <a:t>Series</a:t>
                      </a:r>
                      <a:r>
                        <a:rPr lang="zh-CN" altLang="en-US" sz="2000"/>
                        <a:t>或各</a:t>
                      </a:r>
                      <a:r>
                        <a:rPr lang="en-US" altLang="zh-CN" sz="2000"/>
                        <a:t>DataFrame</a:t>
                      </a:r>
                      <a:r>
                        <a:rPr lang="zh-CN" altLang="en-US" sz="2000"/>
                        <a:t>列计算总统计值</a:t>
                      </a:r>
                    </a:p>
                  </a:txBody>
                  <a:tcPr/>
                </a:tc>
                <a:extLst>
                  <a:ext uri="{0D108BD9-81ED-4DB2-BD59-A6C34878D82A}">
                    <a16:rowId xmlns:a16="http://schemas.microsoft.com/office/drawing/2014/main" val="10002"/>
                  </a:ext>
                </a:extLst>
              </a:tr>
              <a:tr h="381000">
                <a:tc>
                  <a:txBody>
                    <a:bodyPr/>
                    <a:lstStyle/>
                    <a:p>
                      <a:pPr>
                        <a:buNone/>
                      </a:pPr>
                      <a:r>
                        <a:rPr lang="en-US" altLang="zh-CN" sz="2000"/>
                        <a:t>min/max</a:t>
                      </a:r>
                    </a:p>
                  </a:txBody>
                  <a:tcPr/>
                </a:tc>
                <a:tc>
                  <a:txBody>
                    <a:bodyPr/>
                    <a:lstStyle/>
                    <a:p>
                      <a:pPr>
                        <a:buNone/>
                      </a:pPr>
                      <a:r>
                        <a:rPr lang="zh-CN" altLang="en-US" sz="2000"/>
                        <a:t>计算最大值、最小值</a:t>
                      </a:r>
                    </a:p>
                  </a:txBody>
                  <a:tcPr/>
                </a:tc>
                <a:extLst>
                  <a:ext uri="{0D108BD9-81ED-4DB2-BD59-A6C34878D82A}">
                    <a16:rowId xmlns:a16="http://schemas.microsoft.com/office/drawing/2014/main" val="10003"/>
                  </a:ext>
                </a:extLst>
              </a:tr>
              <a:tr h="381000">
                <a:tc>
                  <a:txBody>
                    <a:bodyPr/>
                    <a:lstStyle/>
                    <a:p>
                      <a:pPr>
                        <a:buNone/>
                      </a:pPr>
                      <a:r>
                        <a:rPr lang="en-US" altLang="zh-CN" sz="2000" dirty="0" err="1" smtClean="0"/>
                        <a:t>idxmin</a:t>
                      </a:r>
                      <a:r>
                        <a:rPr lang="zh-CN" altLang="en-US" sz="2000" dirty="0" smtClean="0"/>
                        <a:t>、</a:t>
                      </a:r>
                      <a:r>
                        <a:rPr lang="en-US" altLang="zh-CN" sz="2000" dirty="0" err="1" smtClean="0"/>
                        <a:t>idxmax</a:t>
                      </a:r>
                      <a:endParaRPr lang="en-US" altLang="zh-CN" sz="2000" dirty="0"/>
                    </a:p>
                  </a:txBody>
                  <a:tcPr/>
                </a:tc>
                <a:tc>
                  <a:txBody>
                    <a:bodyPr/>
                    <a:lstStyle/>
                    <a:p>
                      <a:pPr>
                        <a:buNone/>
                      </a:pPr>
                      <a:r>
                        <a:rPr lang="zh-CN" altLang="en-US" sz="2000"/>
                        <a:t>计算能够获取到最小值和最大值的索引位置</a:t>
                      </a:r>
                      <a:r>
                        <a:rPr lang="en-US" altLang="zh-CN" sz="2000"/>
                        <a:t>(</a:t>
                      </a:r>
                      <a:r>
                        <a:rPr lang="zh-CN" altLang="en-US" sz="2000"/>
                        <a:t>整数</a:t>
                      </a:r>
                      <a:r>
                        <a:rPr lang="en-US" altLang="zh-CN" sz="2000"/>
                        <a:t>)</a:t>
                      </a:r>
                    </a:p>
                  </a:txBody>
                  <a:tcPr/>
                </a:tc>
                <a:extLst>
                  <a:ext uri="{0D108BD9-81ED-4DB2-BD59-A6C34878D82A}">
                    <a16:rowId xmlns:a16="http://schemas.microsoft.com/office/drawing/2014/main" val="10004"/>
                  </a:ext>
                </a:extLst>
              </a:tr>
              <a:tr h="381000">
                <a:tc>
                  <a:txBody>
                    <a:bodyPr/>
                    <a:lstStyle/>
                    <a:p>
                      <a:pPr>
                        <a:buNone/>
                      </a:pPr>
                      <a:r>
                        <a:rPr lang="en-US" altLang="zh-CN" sz="2000"/>
                        <a:t>idxmin</a:t>
                      </a:r>
                      <a:r>
                        <a:rPr lang="zh-CN" altLang="en-US" sz="2000"/>
                        <a:t>、</a:t>
                      </a:r>
                      <a:r>
                        <a:rPr lang="en-US" altLang="zh-CN" sz="2000"/>
                        <a:t>idxmaxe'zui'da'zhi</a:t>
                      </a:r>
                    </a:p>
                  </a:txBody>
                  <a:tcPr/>
                </a:tc>
                <a:tc>
                  <a:txBody>
                    <a:bodyPr/>
                    <a:lstStyle/>
                    <a:p>
                      <a:pPr>
                        <a:buNone/>
                      </a:pPr>
                      <a:r>
                        <a:rPr lang="zh-CN" altLang="en-US" sz="2000"/>
                        <a:t>计算能够获取到最小值和最大值的索引值</a:t>
                      </a:r>
                    </a:p>
                  </a:txBody>
                  <a:tcPr/>
                </a:tc>
                <a:extLst>
                  <a:ext uri="{0D108BD9-81ED-4DB2-BD59-A6C34878D82A}">
                    <a16:rowId xmlns:a16="http://schemas.microsoft.com/office/drawing/2014/main" val="10005"/>
                  </a:ext>
                </a:extLst>
              </a:tr>
              <a:tr h="381000">
                <a:tc>
                  <a:txBody>
                    <a:bodyPr/>
                    <a:lstStyle/>
                    <a:p>
                      <a:pPr>
                        <a:buNone/>
                      </a:pPr>
                      <a:r>
                        <a:rPr lang="en-US" altLang="zh-CN" sz="2000" dirty="0"/>
                        <a:t>quantile</a:t>
                      </a:r>
                    </a:p>
                  </a:txBody>
                  <a:tcPr/>
                </a:tc>
                <a:tc>
                  <a:txBody>
                    <a:bodyPr/>
                    <a:lstStyle/>
                    <a:p>
                      <a:pPr>
                        <a:buNone/>
                      </a:pPr>
                      <a:r>
                        <a:rPr lang="zh-CN" altLang="en-US" sz="2000" dirty="0"/>
                        <a:t>计算样本的分位数</a:t>
                      </a:r>
                      <a:r>
                        <a:rPr lang="en-US" altLang="zh-CN" sz="2000" dirty="0"/>
                        <a:t>(0</a:t>
                      </a:r>
                      <a:r>
                        <a:rPr lang="zh-CN" altLang="en-US" sz="2000" dirty="0"/>
                        <a:t>到</a:t>
                      </a:r>
                      <a:r>
                        <a:rPr lang="en-US" altLang="zh-CN" sz="2000" dirty="0"/>
                        <a:t>1)</a:t>
                      </a:r>
                    </a:p>
                  </a:txBody>
                  <a:tcPr/>
                </a:tc>
                <a:extLst>
                  <a:ext uri="{0D108BD9-81ED-4DB2-BD59-A6C34878D82A}">
                    <a16:rowId xmlns:a16="http://schemas.microsoft.com/office/drawing/2014/main" val="10006"/>
                  </a:ext>
                </a:extLst>
              </a:tr>
              <a:tr h="381000">
                <a:tc>
                  <a:txBody>
                    <a:bodyPr/>
                    <a:lstStyle/>
                    <a:p>
                      <a:pPr>
                        <a:buNone/>
                      </a:pPr>
                      <a:r>
                        <a:rPr lang="en-US" altLang="zh-CN" sz="2000" dirty="0"/>
                        <a:t>sum</a:t>
                      </a:r>
                    </a:p>
                  </a:txBody>
                  <a:tcPr/>
                </a:tc>
                <a:tc>
                  <a:txBody>
                    <a:bodyPr/>
                    <a:lstStyle/>
                    <a:p>
                      <a:pPr>
                        <a:buNone/>
                      </a:pPr>
                      <a:r>
                        <a:rPr lang="zh-CN" altLang="en-US" sz="2000" dirty="0"/>
                        <a:t>值的总和</a:t>
                      </a:r>
                    </a:p>
                  </a:txBody>
                  <a:tcPr/>
                </a:tc>
                <a:extLst>
                  <a:ext uri="{0D108BD9-81ED-4DB2-BD59-A6C34878D82A}">
                    <a16:rowId xmlns:a16="http://schemas.microsoft.com/office/drawing/2014/main" val="10007"/>
                  </a:ext>
                </a:extLst>
              </a:tr>
              <a:tr h="381000">
                <a:tc>
                  <a:txBody>
                    <a:bodyPr/>
                    <a:lstStyle/>
                    <a:p>
                      <a:pPr>
                        <a:buNone/>
                      </a:pPr>
                      <a:r>
                        <a:rPr lang="en-US" altLang="zh-CN" sz="2000" dirty="0"/>
                        <a:t>mean</a:t>
                      </a:r>
                    </a:p>
                  </a:txBody>
                  <a:tcPr/>
                </a:tc>
                <a:tc>
                  <a:txBody>
                    <a:bodyPr/>
                    <a:lstStyle/>
                    <a:p>
                      <a:pPr>
                        <a:buNone/>
                      </a:pPr>
                      <a:r>
                        <a:rPr lang="zh-CN" altLang="en-US" sz="2000" dirty="0"/>
                        <a:t>值的平均数</a:t>
                      </a:r>
                    </a:p>
                  </a:txBody>
                  <a:tcPr/>
                </a:tc>
                <a:extLst>
                  <a:ext uri="{0D108BD9-81ED-4DB2-BD59-A6C34878D82A}">
                    <a16:rowId xmlns:a16="http://schemas.microsoft.com/office/drawing/2014/main" val="10008"/>
                  </a:ext>
                </a:extLst>
              </a:tr>
              <a:tr h="381000">
                <a:tc>
                  <a:txBody>
                    <a:bodyPr/>
                    <a:lstStyle/>
                    <a:p>
                      <a:pPr>
                        <a:buNone/>
                      </a:pPr>
                      <a:r>
                        <a:rPr lang="en-US" altLang="zh-CN" sz="2000" dirty="0"/>
                        <a:t>median</a:t>
                      </a:r>
                    </a:p>
                  </a:txBody>
                  <a:tcPr/>
                </a:tc>
                <a:tc>
                  <a:txBody>
                    <a:bodyPr/>
                    <a:lstStyle/>
                    <a:p>
                      <a:pPr>
                        <a:buNone/>
                      </a:pPr>
                      <a:r>
                        <a:rPr lang="zh-CN" altLang="en-US" sz="2000" dirty="0"/>
                        <a:t>值的中位数</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：常用的数学统计方法</a:t>
            </a:r>
          </a:p>
        </p:txBody>
      </p:sp>
      <p:graphicFrame>
        <p:nvGraphicFramePr>
          <p:cNvPr id="5" name="表格 4"/>
          <p:cNvGraphicFramePr/>
          <p:nvPr/>
        </p:nvGraphicFramePr>
        <p:xfrm>
          <a:off x="1829435" y="1424305"/>
          <a:ext cx="8531860" cy="3169920"/>
        </p:xfrm>
        <a:graphic>
          <a:graphicData uri="http://schemas.openxmlformats.org/drawingml/2006/table">
            <a:tbl>
              <a:tblPr firstRow="1" bandRow="1">
                <a:tableStyleId>{00A15C55-8517-42AA-B614-E9B94910E393}</a:tableStyleId>
              </a:tblPr>
              <a:tblGrid>
                <a:gridCol w="3241040">
                  <a:extLst>
                    <a:ext uri="{9D8B030D-6E8A-4147-A177-3AD203B41FA5}">
                      <a16:colId xmlns:a16="http://schemas.microsoft.com/office/drawing/2014/main" val="20000"/>
                    </a:ext>
                  </a:extLst>
                </a:gridCol>
                <a:gridCol w="5290820">
                  <a:extLst>
                    <a:ext uri="{9D8B030D-6E8A-4147-A177-3AD203B41FA5}">
                      <a16:colId xmlns:a16="http://schemas.microsoft.com/office/drawing/2014/main" val="20001"/>
                    </a:ext>
                  </a:extLst>
                </a:gridCol>
              </a:tblGrid>
              <a:tr h="381000">
                <a:tc>
                  <a:txBody>
                    <a:bodyPr/>
                    <a:lstStyle/>
                    <a:p>
                      <a:pPr>
                        <a:buNone/>
                      </a:pPr>
                      <a:r>
                        <a:rPr lang="zh-CN" altLang="en-US" sz="2000"/>
                        <a:t>方法</a:t>
                      </a:r>
                    </a:p>
                  </a:txBody>
                  <a:tcPr/>
                </a:tc>
                <a:tc>
                  <a:txBody>
                    <a:bodyPr/>
                    <a:lstStyle/>
                    <a:p>
                      <a:pPr>
                        <a:buNone/>
                      </a:pPr>
                      <a:r>
                        <a:rPr lang="zh-CN" altLang="en-US" sz="2000"/>
                        <a:t>说明</a:t>
                      </a:r>
                    </a:p>
                  </a:txBody>
                  <a:tcPr/>
                </a:tc>
                <a:extLst>
                  <a:ext uri="{0D108BD9-81ED-4DB2-BD59-A6C34878D82A}">
                    <a16:rowId xmlns:a16="http://schemas.microsoft.com/office/drawing/2014/main" val="10000"/>
                  </a:ext>
                </a:extLst>
              </a:tr>
              <a:tr h="396240">
                <a:tc>
                  <a:txBody>
                    <a:bodyPr/>
                    <a:lstStyle/>
                    <a:p>
                      <a:pPr>
                        <a:buNone/>
                      </a:pPr>
                      <a:r>
                        <a:rPr lang="en-US" altLang="zh-CN" sz="2000"/>
                        <a:t>mad</a:t>
                      </a:r>
                    </a:p>
                  </a:txBody>
                  <a:tcPr/>
                </a:tc>
                <a:tc>
                  <a:txBody>
                    <a:bodyPr/>
                    <a:lstStyle/>
                    <a:p>
                      <a:pPr>
                        <a:buNone/>
                      </a:pPr>
                      <a:r>
                        <a:rPr lang="zh-CN" altLang="en-US" sz="2000" dirty="0"/>
                        <a:t>根据平均值计算平均绝对距离差</a:t>
                      </a:r>
                    </a:p>
                  </a:txBody>
                  <a:tcPr/>
                </a:tc>
                <a:extLst>
                  <a:ext uri="{0D108BD9-81ED-4DB2-BD59-A6C34878D82A}">
                    <a16:rowId xmlns:a16="http://schemas.microsoft.com/office/drawing/2014/main" val="10001"/>
                  </a:ext>
                </a:extLst>
              </a:tr>
              <a:tr h="381000">
                <a:tc>
                  <a:txBody>
                    <a:bodyPr/>
                    <a:lstStyle/>
                    <a:p>
                      <a:pPr>
                        <a:buNone/>
                      </a:pPr>
                      <a:r>
                        <a:rPr lang="en-US" altLang="zh-CN" sz="2000" dirty="0" err="1"/>
                        <a:t>var</a:t>
                      </a:r>
                      <a:endParaRPr lang="en-US" altLang="zh-CN" sz="2000" dirty="0"/>
                    </a:p>
                  </a:txBody>
                  <a:tcPr/>
                </a:tc>
                <a:tc>
                  <a:txBody>
                    <a:bodyPr/>
                    <a:lstStyle/>
                    <a:p>
                      <a:pPr>
                        <a:buNone/>
                      </a:pPr>
                      <a:r>
                        <a:rPr lang="zh-CN" altLang="en-US" sz="2000" dirty="0"/>
                        <a:t>样本数值的方差</a:t>
                      </a:r>
                    </a:p>
                  </a:txBody>
                  <a:tcPr/>
                </a:tc>
                <a:extLst>
                  <a:ext uri="{0D108BD9-81ED-4DB2-BD59-A6C34878D82A}">
                    <a16:rowId xmlns:a16="http://schemas.microsoft.com/office/drawing/2014/main" val="10002"/>
                  </a:ext>
                </a:extLst>
              </a:tr>
              <a:tr h="381000">
                <a:tc>
                  <a:txBody>
                    <a:bodyPr/>
                    <a:lstStyle/>
                    <a:p>
                      <a:pPr>
                        <a:buNone/>
                      </a:pPr>
                      <a:r>
                        <a:rPr lang="en-US" altLang="zh-CN" sz="2000" dirty="0" err="1"/>
                        <a:t>std</a:t>
                      </a:r>
                      <a:endParaRPr lang="en-US" altLang="zh-CN" sz="2000" dirty="0"/>
                    </a:p>
                  </a:txBody>
                  <a:tcPr/>
                </a:tc>
                <a:tc>
                  <a:txBody>
                    <a:bodyPr/>
                    <a:lstStyle/>
                    <a:p>
                      <a:pPr>
                        <a:buNone/>
                      </a:pPr>
                      <a:r>
                        <a:rPr lang="zh-CN" altLang="en-US" sz="2000"/>
                        <a:t>样本值的标准差</a:t>
                      </a:r>
                    </a:p>
                  </a:txBody>
                  <a:tcPr/>
                </a:tc>
                <a:extLst>
                  <a:ext uri="{0D108BD9-81ED-4DB2-BD59-A6C34878D82A}">
                    <a16:rowId xmlns:a16="http://schemas.microsoft.com/office/drawing/2014/main" val="10003"/>
                  </a:ext>
                </a:extLst>
              </a:tr>
              <a:tr h="381000">
                <a:tc>
                  <a:txBody>
                    <a:bodyPr/>
                    <a:lstStyle/>
                    <a:p>
                      <a:pPr>
                        <a:buNone/>
                      </a:pPr>
                      <a:r>
                        <a:rPr lang="en-US" altLang="zh-CN" sz="2000"/>
                        <a:t>cumsum</a:t>
                      </a:r>
                    </a:p>
                  </a:txBody>
                  <a:tcPr/>
                </a:tc>
                <a:tc>
                  <a:txBody>
                    <a:bodyPr/>
                    <a:lstStyle/>
                    <a:p>
                      <a:pPr>
                        <a:buNone/>
                      </a:pPr>
                      <a:r>
                        <a:rPr lang="zh-CN" altLang="en-US" sz="2000"/>
                        <a:t>样本值的累计和</a:t>
                      </a:r>
                    </a:p>
                  </a:txBody>
                  <a:tcPr/>
                </a:tc>
                <a:extLst>
                  <a:ext uri="{0D108BD9-81ED-4DB2-BD59-A6C34878D82A}">
                    <a16:rowId xmlns:a16="http://schemas.microsoft.com/office/drawing/2014/main" val="10004"/>
                  </a:ext>
                </a:extLst>
              </a:tr>
              <a:tr h="381000">
                <a:tc>
                  <a:txBody>
                    <a:bodyPr/>
                    <a:lstStyle/>
                    <a:p>
                      <a:pPr>
                        <a:buNone/>
                      </a:pPr>
                      <a:r>
                        <a:rPr lang="en-US" altLang="zh-CN" sz="2000"/>
                        <a:t>cummin</a:t>
                      </a:r>
                      <a:r>
                        <a:rPr lang="zh-CN" altLang="en-US" sz="2000"/>
                        <a:t>、</a:t>
                      </a:r>
                      <a:r>
                        <a:rPr lang="en-US" altLang="zh-CN" sz="2000"/>
                        <a:t>cummax</a:t>
                      </a:r>
                    </a:p>
                  </a:txBody>
                  <a:tcPr/>
                </a:tc>
                <a:tc>
                  <a:txBody>
                    <a:bodyPr/>
                    <a:lstStyle/>
                    <a:p>
                      <a:pPr>
                        <a:buNone/>
                      </a:pPr>
                      <a:r>
                        <a:rPr lang="zh-CN" altLang="en-US" sz="2000"/>
                        <a:t>样本的累计最小值、最大值</a:t>
                      </a:r>
                    </a:p>
                  </a:txBody>
                  <a:tcPr/>
                </a:tc>
                <a:extLst>
                  <a:ext uri="{0D108BD9-81ED-4DB2-BD59-A6C34878D82A}">
                    <a16:rowId xmlns:a16="http://schemas.microsoft.com/office/drawing/2014/main" val="10005"/>
                  </a:ext>
                </a:extLst>
              </a:tr>
              <a:tr h="381000">
                <a:tc>
                  <a:txBody>
                    <a:bodyPr/>
                    <a:lstStyle/>
                    <a:p>
                      <a:pPr>
                        <a:buNone/>
                      </a:pPr>
                      <a:r>
                        <a:rPr lang="en-US" altLang="zh-CN" sz="2000"/>
                        <a:t>cumprod</a:t>
                      </a:r>
                    </a:p>
                  </a:txBody>
                  <a:tcPr/>
                </a:tc>
                <a:tc>
                  <a:txBody>
                    <a:bodyPr/>
                    <a:lstStyle/>
                    <a:p>
                      <a:pPr>
                        <a:buNone/>
                      </a:pPr>
                      <a:r>
                        <a:rPr lang="zh-CN" altLang="en-US" sz="2000"/>
                        <a:t>样本值的累计积</a:t>
                      </a:r>
                    </a:p>
                  </a:txBody>
                  <a:tcPr/>
                </a:tc>
                <a:extLst>
                  <a:ext uri="{0D108BD9-81ED-4DB2-BD59-A6C34878D82A}">
                    <a16:rowId xmlns:a16="http://schemas.microsoft.com/office/drawing/2014/main" val="10006"/>
                  </a:ext>
                </a:extLst>
              </a:tr>
              <a:tr h="396240">
                <a:tc>
                  <a:txBody>
                    <a:bodyPr/>
                    <a:lstStyle/>
                    <a:p>
                      <a:pPr>
                        <a:buNone/>
                      </a:pPr>
                      <a:r>
                        <a:rPr lang="en-US" altLang="zh-CN" sz="2000" dirty="0" err="1"/>
                        <a:t>pct_change</a:t>
                      </a:r>
                      <a:endParaRPr lang="en-US" altLang="zh-CN" sz="2000" dirty="0"/>
                    </a:p>
                  </a:txBody>
                  <a:tcPr/>
                </a:tc>
                <a:tc>
                  <a:txBody>
                    <a:bodyPr/>
                    <a:lstStyle/>
                    <a:p>
                      <a:pPr>
                        <a:buNone/>
                      </a:pPr>
                      <a:r>
                        <a:rPr lang="zh-CN" altLang="en-US" sz="2000" dirty="0"/>
                        <a:t>计算百分数变化</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：常用的数学统计方法</a:t>
            </a:r>
          </a:p>
        </p:txBody>
      </p:sp>
      <p:pic>
        <p:nvPicPr>
          <p:cNvPr id="4" name="图片 3"/>
          <p:cNvPicPr>
            <a:picLocks noChangeAspect="1"/>
          </p:cNvPicPr>
          <p:nvPr/>
        </p:nvPicPr>
        <p:blipFill>
          <a:blip r:embed="rId3"/>
          <a:stretch>
            <a:fillRect/>
          </a:stretch>
        </p:blipFill>
        <p:spPr>
          <a:xfrm>
            <a:off x="1033145" y="1615440"/>
            <a:ext cx="3418205" cy="3985260"/>
          </a:xfrm>
          <a:prstGeom prst="rect">
            <a:avLst/>
          </a:prstGeom>
        </p:spPr>
      </p:pic>
      <p:pic>
        <p:nvPicPr>
          <p:cNvPr id="6" name="图片 5"/>
          <p:cNvPicPr>
            <a:picLocks noChangeAspect="1"/>
          </p:cNvPicPr>
          <p:nvPr/>
        </p:nvPicPr>
        <p:blipFill>
          <a:blip r:embed="rId4"/>
          <a:srcRect t="2874" b="2011"/>
          <a:stretch>
            <a:fillRect/>
          </a:stretch>
        </p:blipFill>
        <p:spPr>
          <a:xfrm>
            <a:off x="4796155" y="1014730"/>
            <a:ext cx="6823075" cy="540829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：常用的数学统计方法</a:t>
            </a:r>
          </a:p>
        </p:txBody>
      </p:sp>
      <p:pic>
        <p:nvPicPr>
          <p:cNvPr id="2" name="图片 1"/>
          <p:cNvPicPr>
            <a:picLocks noChangeAspect="1"/>
          </p:cNvPicPr>
          <p:nvPr/>
        </p:nvPicPr>
        <p:blipFill>
          <a:blip r:embed="rId3"/>
          <a:stretch>
            <a:fillRect/>
          </a:stretch>
        </p:blipFill>
        <p:spPr>
          <a:xfrm>
            <a:off x="1193165" y="1096645"/>
            <a:ext cx="9585325" cy="54483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622598" y="1341562"/>
            <a:ext cx="11178540" cy="5153660"/>
          </a:xfrm>
        </p:spPr>
        <p:txBody>
          <a:bodyPr>
            <a:normAutofit/>
          </a:bodyPr>
          <a:lstStyle/>
          <a:p>
            <a:pPr>
              <a:lnSpc>
                <a:spcPts val="4000"/>
              </a:lnSpc>
            </a:pPr>
            <a:r>
              <a:rPr lang="zh-CN" altLang="en-US" sz="2000" dirty="0" smtClean="0"/>
              <a:t>早期</a:t>
            </a:r>
            <a:r>
              <a:rPr lang="zh-CN" altLang="en-US" sz="2000" dirty="0"/>
              <a:t>的操作系统中并没有线程的概念，进程是能拥有资源和独立运行的最小单位，也是程序执行的最小单位。任务调度采用的是时间片轮转的抢占式调度方式，而进程是任务调度的最小单位，每个进程有各自独立的一块内存，使得各个进程之间内存地址相互隔离。</a:t>
            </a:r>
          </a:p>
          <a:p>
            <a:pPr>
              <a:lnSpc>
                <a:spcPts val="4000"/>
              </a:lnSpc>
            </a:pPr>
            <a:r>
              <a:rPr lang="zh-CN" altLang="en-US" sz="2000" dirty="0"/>
              <a:t>后来，随着计算机的发展，对</a:t>
            </a:r>
            <a:r>
              <a:rPr lang="en-US" altLang="zh-CN" sz="2000" dirty="0"/>
              <a:t>CPU</a:t>
            </a:r>
            <a:r>
              <a:rPr lang="zh-CN" altLang="en-US" sz="2000" dirty="0"/>
              <a:t>的要求越来越高，进程之间的切换开销较大，已经无法满足越来越复杂的程序的要求了。于是就发明了</a:t>
            </a:r>
            <a:r>
              <a:rPr lang="zh-CN" altLang="en-US" b="1" dirty="0">
                <a:solidFill>
                  <a:srgbClr val="FF0000"/>
                </a:solidFill>
              </a:rPr>
              <a:t>线程</a:t>
            </a:r>
            <a:r>
              <a:rPr lang="zh-CN" altLang="en-US" sz="2000" dirty="0"/>
              <a:t>，线程是程序执行中一个单一的顺序控制流程，是程序执行流的最小单元，是处理器调度和分派的</a:t>
            </a:r>
            <a:r>
              <a:rPr lang="zh-CN" altLang="en-US" sz="2000" dirty="0" smtClean="0"/>
              <a:t>基本单位</a:t>
            </a:r>
            <a:r>
              <a:rPr lang="en-US" altLang="zh-CN" sz="2000" dirty="0" smtClean="0"/>
              <a:t>.</a:t>
            </a:r>
            <a:r>
              <a:rPr lang="zh-CN" altLang="en-US" sz="2000" dirty="0" smtClean="0"/>
              <a:t>一</a:t>
            </a:r>
            <a:r>
              <a:rPr lang="zh-CN" altLang="en-US" sz="2000" dirty="0"/>
              <a:t>个进程可以有一个或多个线程，各个线程之间共享程序的内存空间</a:t>
            </a:r>
            <a:r>
              <a:rPr lang="en-US" altLang="zh-CN" sz="2000" dirty="0"/>
              <a:t>(</a:t>
            </a:r>
            <a:r>
              <a:rPr lang="zh-CN" altLang="en-US" sz="2000" dirty="0"/>
              <a:t>也就是所在进程的内存空间</a:t>
            </a:r>
            <a:r>
              <a:rPr lang="en-US" altLang="zh-CN" sz="2000" dirty="0"/>
              <a:t>)</a:t>
            </a:r>
            <a:r>
              <a:rPr lang="zh-CN" altLang="en-US" sz="2000" dirty="0"/>
              <a:t>。一个标准的线程由线程</a:t>
            </a:r>
            <a:r>
              <a:rPr lang="en-US" altLang="zh-CN" sz="2000" dirty="0"/>
              <a:t>ID</a:t>
            </a:r>
            <a:r>
              <a:rPr lang="zh-CN" altLang="en-US" sz="2000" dirty="0"/>
              <a:t>、当前指令指针</a:t>
            </a:r>
            <a:r>
              <a:rPr lang="en-US" altLang="zh-CN" sz="2000" dirty="0"/>
              <a:t>(PC)</a:t>
            </a:r>
            <a:r>
              <a:rPr lang="zh-CN" altLang="en-US" sz="2000" dirty="0"/>
              <a:t>、寄存器和堆栈组成。而进程由内存空间</a:t>
            </a:r>
            <a:r>
              <a:rPr lang="en-US" altLang="zh-CN" sz="2000" dirty="0"/>
              <a:t>(</a:t>
            </a:r>
            <a:r>
              <a:rPr lang="zh-CN" altLang="en-US" sz="2000" dirty="0"/>
              <a:t>代码、数据、进程空间、打开的文件</a:t>
            </a:r>
            <a:r>
              <a:rPr lang="en-US" altLang="zh-CN" sz="2000" dirty="0"/>
              <a:t>)</a:t>
            </a:r>
            <a:r>
              <a:rPr lang="zh-CN" altLang="en-US" sz="2000" dirty="0"/>
              <a:t>和一个或多个线程组成。</a:t>
            </a:r>
          </a:p>
        </p:txBody>
      </p:sp>
      <p:sp>
        <p:nvSpPr>
          <p:cNvPr id="5" name="标题 2"/>
          <p:cNvSpPr>
            <a:spLocks noGrp="1"/>
          </p:cNvSpPr>
          <p:nvPr>
            <p:ph type="title"/>
          </p:nvPr>
        </p:nvSpPr>
        <p:spPr/>
        <p:txBody>
          <a:bodyPr/>
          <a:lstStyle/>
          <a:p>
            <a:pPr algn="l"/>
            <a:r>
              <a:rPr lang="en-US" altLang="zh-CN" dirty="0" smtClean="0"/>
              <a:t>1.</a:t>
            </a:r>
            <a:r>
              <a:rPr lang="zh-CN" altLang="en-US" dirty="0" smtClean="0"/>
              <a:t>发展</a:t>
            </a:r>
            <a:r>
              <a:rPr lang="zh-CN" altLang="en-US" dirty="0"/>
              <a:t>背景</a:t>
            </a:r>
            <a:r>
              <a:rPr lang="en-US" altLang="zh-CN" dirty="0" smtClean="0"/>
              <a:t>---</a:t>
            </a:r>
            <a:r>
              <a:rPr lang="zh-CN" altLang="en-US" dirty="0" smtClean="0"/>
              <a:t>线程</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726" y="5590034"/>
            <a:ext cx="1414687" cy="141468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：相关系数与协方差</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dirty="0"/>
              <a:t> </a:t>
            </a:r>
            <a:r>
              <a:rPr lang="zh-CN" altLang="en-US" dirty="0"/>
              <a:t>相关系数（</a:t>
            </a:r>
            <a:r>
              <a:rPr lang="en-US" altLang="zh-CN" dirty="0"/>
              <a:t>Correlation coefficient</a:t>
            </a:r>
            <a:r>
              <a:rPr lang="zh-CN" altLang="en-US" dirty="0"/>
              <a:t>）：反映两个样本</a:t>
            </a:r>
            <a:r>
              <a:rPr lang="en-US" altLang="zh-CN" dirty="0"/>
              <a:t>/</a:t>
            </a:r>
            <a:r>
              <a:rPr lang="zh-CN" altLang="en-US" dirty="0"/>
              <a:t>样本之间的相互关系以及之间的相关程度。在</a:t>
            </a:r>
            <a:r>
              <a:rPr lang="en-US" altLang="zh-CN" dirty="0"/>
              <a:t>COV</a:t>
            </a:r>
            <a:r>
              <a:rPr lang="zh-CN" altLang="en-US" dirty="0"/>
              <a:t>的基础上进行了无量纲化操作，也就是进行了标准化操作。</a:t>
            </a:r>
          </a:p>
          <a:p>
            <a:pPr>
              <a:lnSpc>
                <a:spcPct val="150000"/>
              </a:lnSpc>
            </a:pPr>
            <a:r>
              <a:rPr lang="zh-CN" altLang="en-US" dirty="0"/>
              <a:t> 协方差</a:t>
            </a:r>
            <a:r>
              <a:rPr lang="en-US" altLang="zh-CN" dirty="0"/>
              <a:t>(Covariance, COV)</a:t>
            </a:r>
            <a:r>
              <a:rPr lang="zh-CN" altLang="en-US" dirty="0"/>
              <a:t>：反映两个样本</a:t>
            </a:r>
            <a:r>
              <a:rPr lang="en-US" altLang="zh-CN" dirty="0"/>
              <a:t>/</a:t>
            </a:r>
            <a:r>
              <a:rPr lang="zh-CN" altLang="en-US" dirty="0"/>
              <a:t>变量之间的相互关系以及之间的相关程度。</a:t>
            </a:r>
          </a:p>
        </p:txBody>
      </p:sp>
      <p:graphicFrame>
        <p:nvGraphicFramePr>
          <p:cNvPr id="6" name="对象 5">
            <a:hlinkClick r:id="" action="ppaction://ole?verb=0"/>
          </p:cNvPr>
          <p:cNvGraphicFramePr>
            <a:graphicFrameLocks noChangeAspect="1"/>
          </p:cNvGraphicFramePr>
          <p:nvPr/>
        </p:nvGraphicFramePr>
        <p:xfrm>
          <a:off x="2809875" y="4591050"/>
          <a:ext cx="6844030" cy="727075"/>
        </p:xfrm>
        <a:graphic>
          <a:graphicData uri="http://schemas.openxmlformats.org/presentationml/2006/ole">
            <mc:AlternateContent xmlns:mc="http://schemas.openxmlformats.org/markup-compatibility/2006">
              <mc:Choice xmlns:v="urn:schemas-microsoft-com:vml" Requires="v">
                <p:oleObj spid="_x0000_s2113" r:id="rId4" imgW="2032000" imgH="215900" progId="Equation.KSEE3">
                  <p:embed/>
                </p:oleObj>
              </mc:Choice>
              <mc:Fallback>
                <p:oleObj r:id="rId4" imgW="2032000" imgH="215900" progId="Equation.KSEE3">
                  <p:embed/>
                  <p:pic>
                    <p:nvPicPr>
                      <p:cNvPr id="0" name="图片 1024"/>
                      <p:cNvPicPr/>
                      <p:nvPr/>
                    </p:nvPicPr>
                    <p:blipFill>
                      <a:blip r:embed="rId5"/>
                      <a:stretch>
                        <a:fillRect/>
                      </a:stretch>
                    </p:blipFill>
                    <p:spPr>
                      <a:xfrm>
                        <a:off x="2809875" y="4591050"/>
                        <a:ext cx="6844030" cy="727075"/>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2809875" y="5454015"/>
          <a:ext cx="2593340" cy="1191895"/>
        </p:xfrm>
        <a:graphic>
          <a:graphicData uri="http://schemas.openxmlformats.org/presentationml/2006/ole">
            <mc:AlternateContent xmlns:mc="http://schemas.openxmlformats.org/markup-compatibility/2006">
              <mc:Choice xmlns:v="urn:schemas-microsoft-com:vml" Requires="v">
                <p:oleObj spid="_x0000_s2114" r:id="rId6" imgW="939800" imgH="431800" progId="Equation.KSEE3">
                  <p:embed/>
                </p:oleObj>
              </mc:Choice>
              <mc:Fallback>
                <p:oleObj r:id="rId6" imgW="939800" imgH="431800" progId="Equation.KSEE3">
                  <p:embed/>
                  <p:pic>
                    <p:nvPicPr>
                      <p:cNvPr id="0" name="图片 1025"/>
                      <p:cNvPicPr/>
                      <p:nvPr/>
                    </p:nvPicPr>
                    <p:blipFill>
                      <a:blip r:embed="rId7"/>
                      <a:stretch>
                        <a:fillRect/>
                      </a:stretch>
                    </p:blipFill>
                    <p:spPr>
                      <a:xfrm>
                        <a:off x="2809875" y="5454015"/>
                        <a:ext cx="2593340" cy="1191895"/>
                      </a:xfrm>
                      <a:prstGeom prst="rect">
                        <a:avLst/>
                      </a:prstGeom>
                    </p:spPr>
                  </p:pic>
                </p:oleObj>
              </mc:Fallback>
            </mc:AlternateContent>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：相关系数与协方差</a:t>
            </a:r>
          </a:p>
        </p:txBody>
      </p:sp>
      <p:sp>
        <p:nvSpPr>
          <p:cNvPr id="7" name="矩形 6"/>
          <p:cNvSpPr/>
          <p:nvPr/>
        </p:nvSpPr>
        <p:spPr>
          <a:xfrm>
            <a:off x="1054646" y="1014731"/>
            <a:ext cx="10009112" cy="1708160"/>
          </a:xfrm>
          <a:prstGeom prst="rect">
            <a:avLst/>
          </a:prstGeom>
        </p:spPr>
        <p:txBody>
          <a:bodyPr wrap="square">
            <a:spAutoFit/>
          </a:bodyPr>
          <a:lstStyle/>
          <a:p>
            <a:r>
              <a:rPr lang="zh-CN" altLang="en-US" dirty="0"/>
              <a:t>协方差  </a:t>
            </a:r>
          </a:p>
          <a:p>
            <a:r>
              <a:rPr lang="zh-CN" altLang="en-US" dirty="0"/>
              <a:t>如果有X,Y两个变量，每个时刻的“X值与其均值之差”乘以“Y值与其均值之差”得到一个乘积，再对这每时刻的乘积求和并求出均值。</a:t>
            </a:r>
          </a:p>
          <a:p>
            <a:r>
              <a:rPr lang="zh-CN" altLang="en-US" dirty="0"/>
              <a:t>如果协方差为正，说明X，Y同向变化，协方差越大说明同向程度越高；如果协方差为负，说明X，Y反向运动，协方差越小说明反向程度越高。</a:t>
            </a:r>
          </a:p>
        </p:txBody>
      </p:sp>
      <p:pic>
        <p:nvPicPr>
          <p:cNvPr id="9" name="图片 8"/>
          <p:cNvPicPr>
            <a:picLocks noChangeAspect="1"/>
          </p:cNvPicPr>
          <p:nvPr/>
        </p:nvPicPr>
        <p:blipFill>
          <a:blip r:embed="rId3"/>
          <a:stretch>
            <a:fillRect/>
          </a:stretch>
        </p:blipFill>
        <p:spPr>
          <a:xfrm>
            <a:off x="928844" y="2853730"/>
            <a:ext cx="5124450" cy="3057525"/>
          </a:xfrm>
          <a:prstGeom prst="rect">
            <a:avLst/>
          </a:prstGeom>
        </p:spPr>
      </p:pic>
      <p:pic>
        <p:nvPicPr>
          <p:cNvPr id="10" name="图片 9"/>
          <p:cNvPicPr>
            <a:picLocks noChangeAspect="1"/>
          </p:cNvPicPr>
          <p:nvPr/>
        </p:nvPicPr>
        <p:blipFill>
          <a:blip r:embed="rId4"/>
          <a:stretch>
            <a:fillRect/>
          </a:stretch>
        </p:blipFill>
        <p:spPr>
          <a:xfrm>
            <a:off x="6380656" y="2997746"/>
            <a:ext cx="3419475" cy="790575"/>
          </a:xfrm>
          <a:prstGeom prst="rect">
            <a:avLst/>
          </a:prstGeom>
        </p:spPr>
      </p:pic>
    </p:spTree>
    <p:extLst>
      <p:ext uri="{BB962C8B-B14F-4D97-AF65-F5344CB8AC3E}">
        <p14:creationId xmlns:p14="http://schemas.microsoft.com/office/powerpoint/2010/main" val="2269818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：相关系数与协方差</a:t>
            </a:r>
          </a:p>
        </p:txBody>
      </p:sp>
      <p:sp>
        <p:nvSpPr>
          <p:cNvPr id="2" name="矩形 1"/>
          <p:cNvSpPr/>
          <p:nvPr/>
        </p:nvSpPr>
        <p:spPr>
          <a:xfrm>
            <a:off x="406574" y="1014730"/>
            <a:ext cx="11449272" cy="3647152"/>
          </a:xfrm>
          <a:prstGeom prst="rect">
            <a:avLst/>
          </a:prstGeom>
        </p:spPr>
        <p:txBody>
          <a:bodyPr wrap="square">
            <a:spAutoFit/>
          </a:bodyPr>
          <a:lstStyle/>
          <a:p>
            <a:r>
              <a:rPr lang="zh-CN" altLang="en-US" dirty="0"/>
              <a:t>相关系数</a:t>
            </a:r>
          </a:p>
          <a:p>
            <a:r>
              <a:rPr lang="zh-CN" altLang="en-US" dirty="0"/>
              <a:t>就是用X、Y的协方差除以X的标准差和Y的标准差。所以，相关系数也可以看成协方差：一种剔除了两个变量量纲影响、标准化后的特殊协方差。</a:t>
            </a:r>
          </a:p>
          <a:p>
            <a:r>
              <a:rPr lang="zh-CN" altLang="en-US" dirty="0"/>
              <a:t>1.也可以反映两个变量变化时是同向还是反向，如果同向变化为正，反向变化为负</a:t>
            </a:r>
          </a:p>
          <a:p>
            <a:r>
              <a:rPr lang="zh-CN" altLang="en-US" dirty="0"/>
              <a:t>2.由于它是标准化后的协方差，因此更重的特性是，它消除了两个变量变化幅度的影响，而只是单纯反应两个变量单位变化的相似程度。</a:t>
            </a:r>
          </a:p>
          <a:p>
            <a:r>
              <a:rPr lang="zh-CN" altLang="en-US" dirty="0"/>
              <a:t>注意：</a:t>
            </a:r>
          </a:p>
          <a:p>
            <a:r>
              <a:rPr lang="zh-CN" altLang="en-US" dirty="0"/>
              <a:t>相关系数不像协方差一样可以在＋\infty 到－\infty 间变化，它只能在＋1到－1之间变化</a:t>
            </a:r>
          </a:p>
          <a:p>
            <a:r>
              <a:rPr lang="zh-CN" altLang="en-US" dirty="0"/>
              <a:t>当相关系数为1的时候两者相识度最大，同向正相关</a:t>
            </a:r>
          </a:p>
          <a:p>
            <a:r>
              <a:rPr lang="zh-CN" altLang="en-US" dirty="0"/>
              <a:t>当相关系数为0的时候两者没有任何相似度，两个变量无关</a:t>
            </a:r>
          </a:p>
          <a:p>
            <a:r>
              <a:rPr lang="zh-CN" altLang="en-US" dirty="0"/>
              <a:t>当相关系数为-1的时候两者变化的反向相似度最大，完全反向负相关</a:t>
            </a:r>
          </a:p>
        </p:txBody>
      </p:sp>
      <p:pic>
        <p:nvPicPr>
          <p:cNvPr id="7" name="图片 6"/>
          <p:cNvPicPr>
            <a:picLocks noChangeAspect="1"/>
          </p:cNvPicPr>
          <p:nvPr/>
        </p:nvPicPr>
        <p:blipFill>
          <a:blip r:embed="rId3"/>
          <a:stretch>
            <a:fillRect/>
          </a:stretch>
        </p:blipFill>
        <p:spPr>
          <a:xfrm>
            <a:off x="5087094" y="4699753"/>
            <a:ext cx="3581400" cy="1485900"/>
          </a:xfrm>
          <a:prstGeom prst="rect">
            <a:avLst/>
          </a:prstGeom>
        </p:spPr>
      </p:pic>
      <p:pic>
        <p:nvPicPr>
          <p:cNvPr id="9" name="图片 8"/>
          <p:cNvPicPr>
            <a:picLocks noChangeAspect="1"/>
          </p:cNvPicPr>
          <p:nvPr/>
        </p:nvPicPr>
        <p:blipFill>
          <a:blip r:embed="rId4"/>
          <a:stretch>
            <a:fillRect/>
          </a:stretch>
        </p:blipFill>
        <p:spPr>
          <a:xfrm>
            <a:off x="478582" y="4719150"/>
            <a:ext cx="4429125" cy="1133475"/>
          </a:xfrm>
          <a:prstGeom prst="rect">
            <a:avLst/>
          </a:prstGeom>
        </p:spPr>
      </p:pic>
      <p:pic>
        <p:nvPicPr>
          <p:cNvPr id="10" name="图片 9"/>
          <p:cNvPicPr>
            <a:picLocks noChangeAspect="1"/>
          </p:cNvPicPr>
          <p:nvPr/>
        </p:nvPicPr>
        <p:blipFill>
          <a:blip r:embed="rId5"/>
          <a:stretch>
            <a:fillRect/>
          </a:stretch>
        </p:blipFill>
        <p:spPr>
          <a:xfrm>
            <a:off x="8847881" y="4599806"/>
            <a:ext cx="2743200" cy="70485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pandas</a:t>
            </a:r>
            <a:r>
              <a:rPr lang="zh-CN" altLang="en-US" dirty="0">
                <a:sym typeface="+mn-ea"/>
              </a:rPr>
              <a:t>：唯一值、值计数以及成员资格</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dirty="0"/>
              <a:t> unique</a:t>
            </a:r>
            <a:r>
              <a:rPr lang="zh-CN" altLang="en-US" dirty="0"/>
              <a:t>方法用于获取</a:t>
            </a:r>
            <a:r>
              <a:rPr lang="en-US" altLang="zh-CN" dirty="0"/>
              <a:t>Series</a:t>
            </a:r>
            <a:r>
              <a:rPr lang="zh-CN" altLang="en-US" dirty="0"/>
              <a:t>中的唯一值数组</a:t>
            </a:r>
            <a:r>
              <a:rPr lang="en-US" altLang="zh-CN" dirty="0"/>
              <a:t>(</a:t>
            </a:r>
            <a:r>
              <a:rPr lang="zh-CN" altLang="en-US" dirty="0"/>
              <a:t>去重数据后的数组</a:t>
            </a:r>
            <a:r>
              <a:rPr lang="en-US" altLang="zh-CN" dirty="0"/>
              <a:t>)</a:t>
            </a:r>
          </a:p>
          <a:p>
            <a:pPr>
              <a:lnSpc>
                <a:spcPct val="150000"/>
              </a:lnSpc>
            </a:pPr>
            <a:r>
              <a:rPr lang="en-US" altLang="zh-CN" dirty="0"/>
              <a:t> </a:t>
            </a:r>
            <a:r>
              <a:rPr lang="en-US" altLang="zh-CN" dirty="0" err="1"/>
              <a:t>value_counts</a:t>
            </a:r>
            <a:r>
              <a:rPr lang="zh-CN" altLang="en-US" dirty="0"/>
              <a:t>方法用于计算一个</a:t>
            </a:r>
            <a:r>
              <a:rPr lang="en-US" altLang="zh-CN" dirty="0"/>
              <a:t>Series</a:t>
            </a:r>
            <a:r>
              <a:rPr lang="zh-CN" altLang="en-US" dirty="0"/>
              <a:t>中各值的出现频率</a:t>
            </a:r>
          </a:p>
          <a:p>
            <a:pPr>
              <a:lnSpc>
                <a:spcPct val="150000"/>
              </a:lnSpc>
            </a:pPr>
            <a:r>
              <a:rPr lang="zh-CN" altLang="en-US" dirty="0"/>
              <a:t> </a:t>
            </a:r>
            <a:r>
              <a:rPr lang="en-US" altLang="zh-CN" dirty="0" err="1"/>
              <a:t>isin</a:t>
            </a:r>
            <a:r>
              <a:rPr lang="zh-CN" altLang="en-US" dirty="0"/>
              <a:t>方法用于判断矢量化集合的成员资格，可用于选取</a:t>
            </a:r>
            <a:r>
              <a:rPr lang="en-US" altLang="zh-CN" dirty="0"/>
              <a:t>Series</a:t>
            </a:r>
            <a:r>
              <a:rPr lang="zh-CN" altLang="en-US" dirty="0"/>
              <a:t>中或者</a:t>
            </a:r>
            <a:r>
              <a:rPr lang="en-US" altLang="zh-CN" dirty="0" err="1"/>
              <a:t>DataFrame</a:t>
            </a:r>
            <a:r>
              <a:rPr lang="zh-CN" altLang="en-US" dirty="0"/>
              <a:t>中列中数据的子集</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：唯一值、值计数以及成员资格</a:t>
            </a:r>
          </a:p>
        </p:txBody>
      </p:sp>
      <p:pic>
        <p:nvPicPr>
          <p:cNvPr id="6" name="图片 5"/>
          <p:cNvPicPr>
            <a:picLocks noChangeAspect="1"/>
          </p:cNvPicPr>
          <p:nvPr/>
        </p:nvPicPr>
        <p:blipFill>
          <a:blip r:embed="rId3"/>
          <a:stretch>
            <a:fillRect/>
          </a:stretch>
        </p:blipFill>
        <p:spPr>
          <a:xfrm>
            <a:off x="5652135" y="1116831"/>
            <a:ext cx="6289675" cy="5121275"/>
          </a:xfrm>
          <a:prstGeom prst="rect">
            <a:avLst/>
          </a:prstGeom>
        </p:spPr>
      </p:pic>
      <p:pic>
        <p:nvPicPr>
          <p:cNvPr id="2" name="图片 1"/>
          <p:cNvPicPr>
            <a:picLocks noChangeAspect="1"/>
          </p:cNvPicPr>
          <p:nvPr/>
        </p:nvPicPr>
        <p:blipFill>
          <a:blip r:embed="rId4"/>
          <a:stretch>
            <a:fillRect/>
          </a:stretch>
        </p:blipFill>
        <p:spPr>
          <a:xfrm>
            <a:off x="1198662" y="1269554"/>
            <a:ext cx="3629025" cy="3672408"/>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：唯一值、值计数以及成员资格</a:t>
            </a:r>
          </a:p>
        </p:txBody>
      </p:sp>
      <p:pic>
        <p:nvPicPr>
          <p:cNvPr id="2" name="图片 1"/>
          <p:cNvPicPr>
            <a:picLocks noChangeAspect="1"/>
          </p:cNvPicPr>
          <p:nvPr/>
        </p:nvPicPr>
        <p:blipFill>
          <a:blip r:embed="rId3"/>
          <a:stretch>
            <a:fillRect/>
          </a:stretch>
        </p:blipFill>
        <p:spPr>
          <a:xfrm>
            <a:off x="772160" y="1123950"/>
            <a:ext cx="10645140" cy="508127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：唯一值、值计数以及成员资格</a:t>
            </a:r>
          </a:p>
        </p:txBody>
      </p:sp>
      <p:pic>
        <p:nvPicPr>
          <p:cNvPr id="4" name="图片 3"/>
          <p:cNvPicPr>
            <a:picLocks noChangeAspect="1"/>
          </p:cNvPicPr>
          <p:nvPr/>
        </p:nvPicPr>
        <p:blipFill>
          <a:blip r:embed="rId3"/>
          <a:stretch>
            <a:fillRect/>
          </a:stretch>
        </p:blipFill>
        <p:spPr>
          <a:xfrm>
            <a:off x="767715" y="1014730"/>
            <a:ext cx="9455150" cy="545084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：层次索引</a:t>
            </a:r>
          </a:p>
        </p:txBody>
      </p:sp>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a:t> </a:t>
            </a:r>
            <a:r>
              <a:rPr lang="zh-CN" altLang="en-US"/>
              <a:t>在某一个方向拥有多个</a:t>
            </a:r>
            <a:r>
              <a:rPr lang="en-US" altLang="zh-CN"/>
              <a:t>(</a:t>
            </a:r>
            <a:r>
              <a:rPr lang="zh-CN" altLang="en-US"/>
              <a:t>两个及两个以上</a:t>
            </a:r>
            <a:r>
              <a:rPr lang="en-US" altLang="zh-CN"/>
              <a:t>)</a:t>
            </a:r>
            <a:r>
              <a:rPr lang="zh-CN" altLang="en-US"/>
              <a:t>索引级别</a:t>
            </a:r>
          </a:p>
          <a:p>
            <a:pPr>
              <a:lnSpc>
                <a:spcPct val="150000"/>
              </a:lnSpc>
            </a:pPr>
            <a:r>
              <a:rPr lang="zh-CN" altLang="en-US"/>
              <a:t> 通过层次化索引，</a:t>
            </a:r>
            <a:r>
              <a:rPr lang="en-US" altLang="zh-CN"/>
              <a:t>pandas</a:t>
            </a:r>
            <a:r>
              <a:rPr lang="zh-CN" altLang="en-US"/>
              <a:t>能够以较低维度形式处理高纬度的数据</a:t>
            </a:r>
          </a:p>
          <a:p>
            <a:pPr>
              <a:lnSpc>
                <a:spcPct val="150000"/>
              </a:lnSpc>
            </a:pPr>
            <a:r>
              <a:rPr lang="zh-CN" altLang="en-US"/>
              <a:t> 通过层次化索引，可以按照层次统计数据</a:t>
            </a:r>
          </a:p>
          <a:p>
            <a:pPr>
              <a:lnSpc>
                <a:spcPct val="150000"/>
              </a:lnSpc>
            </a:pPr>
            <a:r>
              <a:rPr lang="zh-CN" altLang="en-US"/>
              <a:t> 层次索引包括</a:t>
            </a:r>
            <a:r>
              <a:rPr lang="en-US" altLang="zh-CN"/>
              <a:t>Series</a:t>
            </a:r>
            <a:r>
              <a:rPr lang="zh-CN" altLang="en-US"/>
              <a:t>层次索引和</a:t>
            </a:r>
            <a:r>
              <a:rPr lang="en-US" altLang="zh-CN"/>
              <a:t>DataFrame</a:t>
            </a:r>
            <a:r>
              <a:rPr lang="zh-CN" altLang="en-US"/>
              <a:t>层次索引</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：层次索引</a:t>
            </a:r>
          </a:p>
        </p:txBody>
      </p:sp>
      <p:pic>
        <p:nvPicPr>
          <p:cNvPr id="4" name="图片 3"/>
          <p:cNvPicPr>
            <a:picLocks noChangeAspect="1"/>
          </p:cNvPicPr>
          <p:nvPr/>
        </p:nvPicPr>
        <p:blipFill>
          <a:blip r:embed="rId3"/>
          <a:stretch>
            <a:fillRect/>
          </a:stretch>
        </p:blipFill>
        <p:spPr>
          <a:xfrm>
            <a:off x="766614" y="1103471"/>
            <a:ext cx="4619625" cy="4829175"/>
          </a:xfrm>
          <a:prstGeom prst="rect">
            <a:avLst/>
          </a:prstGeom>
        </p:spPr>
      </p:pic>
      <p:pic>
        <p:nvPicPr>
          <p:cNvPr id="6" name="图片 5"/>
          <p:cNvPicPr>
            <a:picLocks noChangeAspect="1"/>
          </p:cNvPicPr>
          <p:nvPr/>
        </p:nvPicPr>
        <p:blipFill>
          <a:blip r:embed="rId4"/>
          <a:stretch>
            <a:fillRect/>
          </a:stretch>
        </p:blipFill>
        <p:spPr>
          <a:xfrm>
            <a:off x="5214690" y="1136957"/>
            <a:ext cx="3314700" cy="2247900"/>
          </a:xfrm>
          <a:prstGeom prst="rect">
            <a:avLst/>
          </a:prstGeom>
        </p:spPr>
      </p:pic>
      <p:pic>
        <p:nvPicPr>
          <p:cNvPr id="7" name="图片 6"/>
          <p:cNvPicPr>
            <a:picLocks noChangeAspect="1"/>
          </p:cNvPicPr>
          <p:nvPr/>
        </p:nvPicPr>
        <p:blipFill>
          <a:blip r:embed="rId5"/>
          <a:stretch>
            <a:fillRect/>
          </a:stretch>
        </p:blipFill>
        <p:spPr>
          <a:xfrm>
            <a:off x="8529390" y="980923"/>
            <a:ext cx="3371850" cy="376237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：层次索引</a:t>
            </a:r>
          </a:p>
        </p:txBody>
      </p:sp>
      <p:pic>
        <p:nvPicPr>
          <p:cNvPr id="2" name="图片 1"/>
          <p:cNvPicPr>
            <a:picLocks noChangeAspect="1"/>
          </p:cNvPicPr>
          <p:nvPr/>
        </p:nvPicPr>
        <p:blipFill>
          <a:blip r:embed="rId3"/>
          <a:stretch>
            <a:fillRect/>
          </a:stretch>
        </p:blipFill>
        <p:spPr>
          <a:xfrm>
            <a:off x="144780" y="1337945"/>
            <a:ext cx="6246495" cy="4086225"/>
          </a:xfrm>
          <a:prstGeom prst="rect">
            <a:avLst/>
          </a:prstGeom>
        </p:spPr>
      </p:pic>
      <p:pic>
        <p:nvPicPr>
          <p:cNvPr id="4" name="图片 3"/>
          <p:cNvPicPr>
            <a:picLocks noChangeAspect="1"/>
          </p:cNvPicPr>
          <p:nvPr/>
        </p:nvPicPr>
        <p:blipFill>
          <a:blip r:embed="rId4"/>
          <a:stretch>
            <a:fillRect/>
          </a:stretch>
        </p:blipFill>
        <p:spPr>
          <a:xfrm>
            <a:off x="6649085" y="1386205"/>
            <a:ext cx="5237480" cy="40379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10630" y="261442"/>
            <a:ext cx="8229600" cy="752475"/>
          </a:xfrm>
        </p:spPr>
        <p:txBody>
          <a:bodyPr/>
          <a:lstStyle/>
          <a:p>
            <a:pPr algn="l"/>
            <a:r>
              <a:rPr lang="en-US" altLang="zh-CN" dirty="0" smtClean="0"/>
              <a:t>2.</a:t>
            </a:r>
            <a:r>
              <a:rPr lang="zh-CN" altLang="en-US" dirty="0" smtClean="0"/>
              <a:t>进程</a:t>
            </a:r>
            <a:r>
              <a:rPr lang="zh-CN" altLang="en-US" dirty="0"/>
              <a:t>与线程的区别</a:t>
            </a:r>
          </a:p>
        </p:txBody>
      </p:sp>
      <p:sp>
        <p:nvSpPr>
          <p:cNvPr id="2" name="内容占位符 1"/>
          <p:cNvSpPr>
            <a:spLocks noGrp="1"/>
          </p:cNvSpPr>
          <p:nvPr>
            <p:ph idx="13"/>
          </p:nvPr>
        </p:nvSpPr>
        <p:spPr>
          <a:xfrm>
            <a:off x="550590" y="1269554"/>
            <a:ext cx="11178540" cy="5153660"/>
          </a:xfrm>
        </p:spPr>
        <p:txBody>
          <a:bodyPr>
            <a:normAutofit/>
          </a:bodyPr>
          <a:lstStyle/>
          <a:p>
            <a:pPr>
              <a:lnSpc>
                <a:spcPts val="4000"/>
              </a:lnSpc>
            </a:pPr>
            <a:r>
              <a:rPr lang="en-US" altLang="zh-CN" sz="2000" dirty="0"/>
              <a:t>1.</a:t>
            </a:r>
            <a:r>
              <a:rPr lang="zh-CN" altLang="en-US" sz="2000" dirty="0"/>
              <a:t>线程是程序执行的最小单位，而进程是操作系统分配资源的最小单位； </a:t>
            </a:r>
            <a:endParaRPr lang="en-US" altLang="zh-CN" sz="2000" dirty="0" smtClean="0"/>
          </a:p>
          <a:p>
            <a:pPr>
              <a:lnSpc>
                <a:spcPts val="4000"/>
              </a:lnSpc>
            </a:pPr>
            <a:r>
              <a:rPr lang="en-US" altLang="zh-CN" sz="2000" dirty="0" smtClean="0"/>
              <a:t>2</a:t>
            </a:r>
            <a:r>
              <a:rPr lang="en-US" altLang="zh-CN" sz="2000" dirty="0"/>
              <a:t>.</a:t>
            </a:r>
            <a:r>
              <a:rPr lang="zh-CN" altLang="en-US" sz="2000" dirty="0"/>
              <a:t>一个进程由一个或多个线程组成，线程是一个进程中代码的不同执行路线； </a:t>
            </a:r>
            <a:endParaRPr lang="en-US" altLang="zh-CN" sz="2000" dirty="0" smtClean="0"/>
          </a:p>
          <a:p>
            <a:pPr>
              <a:lnSpc>
                <a:spcPts val="4000"/>
              </a:lnSpc>
            </a:pPr>
            <a:r>
              <a:rPr lang="en-US" altLang="zh-CN" sz="2000" dirty="0" smtClean="0"/>
              <a:t>3</a:t>
            </a:r>
            <a:r>
              <a:rPr lang="en-US" altLang="zh-CN" sz="2000" dirty="0"/>
              <a:t>.</a:t>
            </a:r>
            <a:r>
              <a:rPr lang="zh-CN" altLang="en-US" sz="2000" dirty="0"/>
              <a:t>进程之间相互独立，但同一进程下的各个线程之间共享程序的内存空间</a:t>
            </a:r>
            <a:r>
              <a:rPr lang="en-US" altLang="zh-CN" sz="2000" dirty="0"/>
              <a:t>(</a:t>
            </a:r>
            <a:r>
              <a:rPr lang="zh-CN" altLang="en-US" sz="2000" dirty="0"/>
              <a:t>包括代码段、数据集、堆等</a:t>
            </a:r>
            <a:r>
              <a:rPr lang="en-US" altLang="zh-CN" sz="2000" dirty="0"/>
              <a:t>)</a:t>
            </a:r>
            <a:r>
              <a:rPr lang="zh-CN" altLang="en-US" sz="2000" dirty="0"/>
              <a:t>及一些进程级的资源</a:t>
            </a:r>
            <a:r>
              <a:rPr lang="en-US" altLang="zh-CN" sz="2000" dirty="0"/>
              <a:t>(</a:t>
            </a:r>
            <a:r>
              <a:rPr lang="zh-CN" altLang="en-US" sz="2000" dirty="0"/>
              <a:t>如打开文件和信号</a:t>
            </a:r>
            <a:r>
              <a:rPr lang="en-US" altLang="zh-CN" sz="2000" dirty="0"/>
              <a:t>)</a:t>
            </a:r>
            <a:r>
              <a:rPr lang="zh-CN" altLang="en-US" sz="2000" dirty="0"/>
              <a:t>，某进程内的线程在其它进程不可见； </a:t>
            </a:r>
            <a:endParaRPr lang="en-US" altLang="zh-CN" sz="2000" dirty="0" smtClean="0"/>
          </a:p>
          <a:p>
            <a:pPr>
              <a:lnSpc>
                <a:spcPts val="4000"/>
              </a:lnSpc>
            </a:pPr>
            <a:r>
              <a:rPr lang="en-US" altLang="zh-CN" sz="2000" dirty="0" smtClean="0"/>
              <a:t>4</a:t>
            </a:r>
            <a:r>
              <a:rPr lang="en-US" altLang="zh-CN" sz="2000" dirty="0"/>
              <a:t>.</a:t>
            </a:r>
            <a:r>
              <a:rPr lang="zh-CN" altLang="en-US" sz="2000" dirty="0"/>
              <a:t>调度和切换：线程上下文切换比进程上下文切换要快得多</a:t>
            </a:r>
            <a:r>
              <a:rPr lang="zh-CN" altLang="en-US" sz="2000" dirty="0" smtClean="0"/>
              <a:t>。</a:t>
            </a:r>
            <a:endParaRPr lang="en-US" altLang="zh-CN" sz="2000" dirty="0" smtClean="0"/>
          </a:p>
          <a:p>
            <a:pPr marL="0" indent="0">
              <a:lnSpc>
                <a:spcPts val="4000"/>
              </a:lnSpc>
              <a:buNone/>
            </a:pPr>
            <a:r>
              <a:rPr lang="zh-CN" altLang="en-US" sz="2400" dirty="0">
                <a:solidFill>
                  <a:srgbClr val="FF0000"/>
                </a:solidFill>
              </a:rPr>
              <a:t>总之，线程和进程都是一种抽象的概念，线程是一种比进程更小的抽象，线程和进程都可用于实现并发。</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372894"/>
            <a:ext cx="1486694" cy="1486694"/>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pandas</a:t>
            </a:r>
            <a:r>
              <a:rPr lang="zh-CN" altLang="en-US">
                <a:sym typeface="+mn-ea"/>
              </a:rPr>
              <a:t>：按照层次索引进行统计数据</a:t>
            </a:r>
          </a:p>
        </p:txBody>
      </p:sp>
      <p:pic>
        <p:nvPicPr>
          <p:cNvPr id="6" name="图片 5"/>
          <p:cNvPicPr>
            <a:picLocks noChangeAspect="1"/>
          </p:cNvPicPr>
          <p:nvPr/>
        </p:nvPicPr>
        <p:blipFill>
          <a:blip r:embed="rId3"/>
          <a:stretch>
            <a:fillRect/>
          </a:stretch>
        </p:blipFill>
        <p:spPr>
          <a:xfrm>
            <a:off x="1141095" y="1014730"/>
            <a:ext cx="4351655" cy="5247005"/>
          </a:xfrm>
          <a:prstGeom prst="rect">
            <a:avLst/>
          </a:prstGeom>
        </p:spPr>
      </p:pic>
      <p:pic>
        <p:nvPicPr>
          <p:cNvPr id="7" name="图片 6"/>
          <p:cNvPicPr>
            <a:picLocks noChangeAspect="1"/>
          </p:cNvPicPr>
          <p:nvPr/>
        </p:nvPicPr>
        <p:blipFill>
          <a:blip r:embed="rId4"/>
          <a:stretch>
            <a:fillRect/>
          </a:stretch>
        </p:blipFill>
        <p:spPr>
          <a:xfrm>
            <a:off x="6114415" y="1692910"/>
            <a:ext cx="5515610" cy="417068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095" y="1159510"/>
            <a:ext cx="11178540" cy="5000625"/>
          </a:xfrm>
        </p:spPr>
        <p:txBody>
          <a:bodyPr>
            <a:normAutofit/>
          </a:bodyPr>
          <a:lstStyle/>
          <a:p>
            <a:pPr>
              <a:lnSpc>
                <a:spcPct val="150000"/>
              </a:lnSpc>
            </a:pPr>
            <a:r>
              <a:rPr lang="en-US" altLang="zh-CN"/>
              <a:t> Python</a:t>
            </a:r>
            <a:r>
              <a:rPr lang="zh-CN" altLang="en-US"/>
              <a:t>最常用的绘图库，提供了一整套十分适合交互式绘图的命令</a:t>
            </a:r>
            <a:r>
              <a:rPr lang="en-US" altLang="zh-CN"/>
              <a:t>API</a:t>
            </a:r>
            <a:r>
              <a:rPr lang="zh-CN" altLang="en-US"/>
              <a:t>，比较方便的就可以将其嵌入到</a:t>
            </a:r>
            <a:r>
              <a:rPr lang="en-US" altLang="zh-CN"/>
              <a:t>GUI</a:t>
            </a:r>
            <a:r>
              <a:rPr lang="zh-CN" altLang="en-US"/>
              <a:t>应用程序中。</a:t>
            </a:r>
          </a:p>
          <a:p>
            <a:pPr>
              <a:lnSpc>
                <a:spcPct val="150000"/>
              </a:lnSpc>
            </a:pPr>
            <a:r>
              <a:rPr lang="zh-CN" altLang="en-US"/>
              <a:t> 官网：</a:t>
            </a:r>
            <a:r>
              <a:rPr lang="zh-CN" altLang="en-US">
                <a:hlinkClick r:id="rId3"/>
              </a:rPr>
              <a:t>http://matplotlib.org/</a:t>
            </a:r>
            <a:endParaRPr lang="zh-CN" altLang="en-US"/>
          </a:p>
          <a:p>
            <a:pPr>
              <a:lnSpc>
                <a:spcPct val="150000"/>
              </a:lnSpc>
            </a:pPr>
            <a:r>
              <a:rPr lang="zh-CN" altLang="en-US"/>
              <a:t> 学习方式：从官网</a:t>
            </a:r>
            <a:r>
              <a:rPr lang="en-US" altLang="zh-CN"/>
              <a:t>examples</a:t>
            </a:r>
            <a:r>
              <a:rPr lang="zh-CN" altLang="en-US"/>
              <a:t>入门学习</a:t>
            </a:r>
          </a:p>
          <a:p>
            <a:pPr lvl="1">
              <a:lnSpc>
                <a:spcPct val="150000"/>
              </a:lnSpc>
            </a:pPr>
            <a:r>
              <a:rPr lang="zh-CN" altLang="en-US"/>
              <a:t> </a:t>
            </a:r>
            <a:r>
              <a:rPr lang="zh-CN" altLang="en-US">
                <a:hlinkClick r:id="rId4"/>
              </a:rPr>
              <a:t>http://matplotlib.org/examples/index.html</a:t>
            </a:r>
            <a:endParaRPr lang="zh-CN" altLang="en-US"/>
          </a:p>
          <a:p>
            <a:pPr lvl="1">
              <a:lnSpc>
                <a:spcPct val="150000"/>
              </a:lnSpc>
            </a:pPr>
            <a:r>
              <a:rPr lang="zh-CN" altLang="en-US"/>
              <a:t> </a:t>
            </a:r>
            <a:r>
              <a:rPr lang="zh-CN" altLang="en-US">
                <a:hlinkClick r:id="rId5"/>
              </a:rPr>
              <a:t>http://matplotlib.org/gallery.html</a:t>
            </a:r>
            <a:endParaRPr lang="zh-CN" altLang="en-US"/>
          </a:p>
        </p:txBody>
      </p:sp>
      <p:pic>
        <p:nvPicPr>
          <p:cNvPr id="2" name="图片 1"/>
          <p:cNvPicPr>
            <a:picLocks noChangeAspect="1"/>
          </p:cNvPicPr>
          <p:nvPr/>
        </p:nvPicPr>
        <p:blipFill>
          <a:blip r:embed="rId6">
            <a:clrChange>
              <a:clrFrom>
                <a:srgbClr val="000000">
                  <a:alpha val="100000"/>
                </a:srgbClr>
              </a:clrFrom>
              <a:clrTo>
                <a:srgbClr val="000000">
                  <a:alpha val="100000"/>
                  <a:alpha val="0"/>
                </a:srgbClr>
              </a:clrTo>
            </a:clrChange>
          </a:blip>
          <a:stretch>
            <a:fillRect/>
          </a:stretch>
        </p:blipFill>
        <p:spPr>
          <a:xfrm>
            <a:off x="3073400" y="65405"/>
            <a:ext cx="5017135" cy="120396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为什么选择</a:t>
            </a:r>
            <a:r>
              <a:rPr lang="en-US" altLang="zh-CN" dirty="0" err="1" smtClean="0"/>
              <a:t>Matplotlib</a:t>
            </a:r>
            <a:endParaRPr lang="zh-CN" altLang="en-US" dirty="0"/>
          </a:p>
        </p:txBody>
      </p:sp>
      <p:sp>
        <p:nvSpPr>
          <p:cNvPr id="4" name="矩形 3"/>
          <p:cNvSpPr/>
          <p:nvPr/>
        </p:nvSpPr>
        <p:spPr>
          <a:xfrm>
            <a:off x="766614" y="1269554"/>
            <a:ext cx="8856984" cy="3647152"/>
          </a:xfrm>
          <a:prstGeom prst="rect">
            <a:avLst/>
          </a:prstGeom>
        </p:spPr>
        <p:txBody>
          <a:bodyPr wrap="square">
            <a:spAutoFit/>
          </a:bodyPr>
          <a:lstStyle/>
          <a:p>
            <a:pPr>
              <a:buFont typeface="+mj-lt"/>
              <a:buAutoNum type="arabicPeriod"/>
            </a:pPr>
            <a:r>
              <a:rPr lang="en-US" altLang="zh-CN" dirty="0" err="1">
                <a:solidFill>
                  <a:srgbClr val="415849"/>
                </a:solidFill>
                <a:latin typeface="Hiragino Sans GB"/>
              </a:rPr>
              <a:t>Matplotlib</a:t>
            </a:r>
            <a:r>
              <a:rPr lang="en-US" altLang="zh-CN" dirty="0">
                <a:solidFill>
                  <a:srgbClr val="415849"/>
                </a:solidFill>
                <a:latin typeface="Hiragino Sans GB"/>
              </a:rPr>
              <a:t> </a:t>
            </a:r>
            <a:r>
              <a:rPr lang="zh-CN" altLang="en-US" dirty="0">
                <a:solidFill>
                  <a:srgbClr val="415849"/>
                </a:solidFill>
                <a:latin typeface="Hiragino Sans GB"/>
              </a:rPr>
              <a:t>是一个非常强大的 </a:t>
            </a:r>
            <a:r>
              <a:rPr lang="en-US" altLang="zh-CN" dirty="0">
                <a:solidFill>
                  <a:srgbClr val="415849"/>
                </a:solidFill>
                <a:latin typeface="Hiragino Sans GB"/>
              </a:rPr>
              <a:t>Python </a:t>
            </a:r>
            <a:r>
              <a:rPr lang="zh-CN" altLang="en-US" dirty="0">
                <a:solidFill>
                  <a:srgbClr val="415849"/>
                </a:solidFill>
                <a:latin typeface="Hiragino Sans GB"/>
              </a:rPr>
              <a:t>画图</a:t>
            </a:r>
            <a:r>
              <a:rPr lang="zh-CN" altLang="en-US" dirty="0" smtClean="0">
                <a:solidFill>
                  <a:srgbClr val="415849"/>
                </a:solidFill>
                <a:latin typeface="Hiragino Sans GB"/>
              </a:rPr>
              <a:t>工具</a:t>
            </a:r>
            <a:r>
              <a:rPr lang="en-US" altLang="zh-CN" dirty="0" smtClean="0">
                <a:solidFill>
                  <a:srgbClr val="415849"/>
                </a:solidFill>
                <a:latin typeface="Hiragino Sans GB"/>
              </a:rPr>
              <a:t>.</a:t>
            </a:r>
            <a:endParaRPr lang="en-US" altLang="zh-CN" dirty="0">
              <a:solidFill>
                <a:srgbClr val="415849"/>
              </a:solidFill>
              <a:latin typeface="Hiragino Sans GB"/>
            </a:endParaRPr>
          </a:p>
          <a:p>
            <a:pPr>
              <a:buFont typeface="+mj-lt"/>
              <a:buAutoNum type="arabicPeriod"/>
            </a:pPr>
            <a:r>
              <a:rPr lang="zh-CN" altLang="en-US" dirty="0">
                <a:solidFill>
                  <a:srgbClr val="415849"/>
                </a:solidFill>
                <a:latin typeface="Hiragino Sans GB"/>
              </a:rPr>
              <a:t>手中有很多数据</a:t>
            </a:r>
            <a:r>
              <a:rPr lang="en-US" altLang="zh-CN" dirty="0">
                <a:solidFill>
                  <a:srgbClr val="415849"/>
                </a:solidFill>
                <a:latin typeface="Hiragino Sans GB"/>
              </a:rPr>
              <a:t>, </a:t>
            </a:r>
            <a:r>
              <a:rPr lang="zh-CN" altLang="en-US" dirty="0">
                <a:solidFill>
                  <a:srgbClr val="415849"/>
                </a:solidFill>
                <a:latin typeface="Hiragino Sans GB"/>
              </a:rPr>
              <a:t>可是不知道该怎么呈现这些数据</a:t>
            </a:r>
            <a:r>
              <a:rPr lang="en-US" altLang="zh-CN" dirty="0" smtClean="0">
                <a:solidFill>
                  <a:srgbClr val="415849"/>
                </a:solidFill>
                <a:latin typeface="Hiragino Sans GB"/>
              </a:rPr>
              <a:t>.</a:t>
            </a:r>
          </a:p>
          <a:p>
            <a:r>
              <a:rPr lang="en-US" altLang="zh-CN" dirty="0" err="1" smtClean="0">
                <a:solidFill>
                  <a:srgbClr val="FF0000"/>
                </a:solidFill>
              </a:rPr>
              <a:t>Matplotlib</a:t>
            </a:r>
            <a:r>
              <a:rPr lang="zh-CN" altLang="en-US" dirty="0" smtClean="0"/>
              <a:t>它</a:t>
            </a:r>
            <a:r>
              <a:rPr lang="zh-CN" altLang="en-US" dirty="0"/>
              <a:t>能帮你画出美丽的</a:t>
            </a:r>
            <a:r>
              <a:rPr lang="en-US" altLang="zh-CN" dirty="0"/>
              <a:t>:</a:t>
            </a:r>
          </a:p>
          <a:p>
            <a:r>
              <a:rPr lang="zh-CN" altLang="en-US" dirty="0">
                <a:solidFill>
                  <a:schemeClr val="accent6">
                    <a:lumMod val="50000"/>
                  </a:schemeClr>
                </a:solidFill>
              </a:rPr>
              <a:t>线图</a:t>
            </a:r>
            <a:r>
              <a:rPr lang="en-US" altLang="zh-CN" dirty="0">
                <a:solidFill>
                  <a:schemeClr val="accent6">
                    <a:lumMod val="50000"/>
                  </a:schemeClr>
                </a:solidFill>
              </a:rPr>
              <a:t>;</a:t>
            </a:r>
          </a:p>
          <a:p>
            <a:r>
              <a:rPr lang="zh-CN" altLang="en-US" dirty="0">
                <a:solidFill>
                  <a:schemeClr val="accent6">
                    <a:lumMod val="50000"/>
                  </a:schemeClr>
                </a:solidFill>
              </a:rPr>
              <a:t>散点图</a:t>
            </a:r>
            <a:r>
              <a:rPr lang="en-US" altLang="zh-CN" dirty="0">
                <a:solidFill>
                  <a:schemeClr val="accent6">
                    <a:lumMod val="50000"/>
                  </a:schemeClr>
                </a:solidFill>
              </a:rPr>
              <a:t>;</a:t>
            </a:r>
          </a:p>
          <a:p>
            <a:r>
              <a:rPr lang="zh-CN" altLang="en-US" dirty="0">
                <a:solidFill>
                  <a:schemeClr val="accent6">
                    <a:lumMod val="50000"/>
                  </a:schemeClr>
                </a:solidFill>
              </a:rPr>
              <a:t>等高线图</a:t>
            </a:r>
            <a:r>
              <a:rPr lang="en-US" altLang="zh-CN" dirty="0">
                <a:solidFill>
                  <a:schemeClr val="accent6">
                    <a:lumMod val="50000"/>
                  </a:schemeClr>
                </a:solidFill>
              </a:rPr>
              <a:t>;</a:t>
            </a:r>
          </a:p>
          <a:p>
            <a:r>
              <a:rPr lang="zh-CN" altLang="en-US" dirty="0">
                <a:solidFill>
                  <a:schemeClr val="accent6">
                    <a:lumMod val="50000"/>
                  </a:schemeClr>
                </a:solidFill>
              </a:rPr>
              <a:t>条形图</a:t>
            </a:r>
            <a:r>
              <a:rPr lang="en-US" altLang="zh-CN" dirty="0">
                <a:solidFill>
                  <a:schemeClr val="accent6">
                    <a:lumMod val="50000"/>
                  </a:schemeClr>
                </a:solidFill>
              </a:rPr>
              <a:t>;</a:t>
            </a:r>
          </a:p>
          <a:p>
            <a:r>
              <a:rPr lang="zh-CN" altLang="en-US" dirty="0">
                <a:solidFill>
                  <a:schemeClr val="accent6">
                    <a:lumMod val="50000"/>
                  </a:schemeClr>
                </a:solidFill>
              </a:rPr>
              <a:t>柱状图</a:t>
            </a:r>
            <a:r>
              <a:rPr lang="en-US" altLang="zh-CN" dirty="0">
                <a:solidFill>
                  <a:schemeClr val="accent6">
                    <a:lumMod val="50000"/>
                  </a:schemeClr>
                </a:solidFill>
              </a:rPr>
              <a:t>;</a:t>
            </a:r>
          </a:p>
          <a:p>
            <a:r>
              <a:rPr lang="en-US" altLang="zh-CN" dirty="0">
                <a:solidFill>
                  <a:schemeClr val="accent6">
                    <a:lumMod val="50000"/>
                  </a:schemeClr>
                </a:solidFill>
              </a:rPr>
              <a:t>3D </a:t>
            </a:r>
            <a:r>
              <a:rPr lang="zh-CN" altLang="en-US" dirty="0">
                <a:solidFill>
                  <a:schemeClr val="accent6">
                    <a:lumMod val="50000"/>
                  </a:schemeClr>
                </a:solidFill>
              </a:rPr>
              <a:t>图形</a:t>
            </a:r>
            <a:r>
              <a:rPr lang="en-US" altLang="zh-CN" dirty="0">
                <a:solidFill>
                  <a:schemeClr val="accent6">
                    <a:lumMod val="50000"/>
                  </a:schemeClr>
                </a:solidFill>
              </a:rPr>
              <a:t>,</a:t>
            </a:r>
          </a:p>
          <a:p>
            <a:r>
              <a:rPr lang="zh-CN" altLang="en-US" dirty="0">
                <a:solidFill>
                  <a:schemeClr val="accent6">
                    <a:lumMod val="50000"/>
                  </a:schemeClr>
                </a:solidFill>
              </a:rPr>
              <a:t>甚至是图形动画等等</a:t>
            </a:r>
            <a:r>
              <a:rPr lang="en-US" altLang="zh-CN" dirty="0">
                <a:solidFill>
                  <a:schemeClr val="accent6">
                    <a:lumMod val="50000"/>
                  </a:schemeClr>
                </a:solidFill>
              </a:rPr>
              <a:t>.</a:t>
            </a:r>
          </a:p>
          <a:p>
            <a:pPr>
              <a:buFont typeface="+mj-lt"/>
              <a:buAutoNum type="arabicPeriod"/>
            </a:pPr>
            <a:endParaRPr lang="en-US" altLang="zh-CN" b="0" i="0" dirty="0">
              <a:solidFill>
                <a:srgbClr val="415849"/>
              </a:solidFill>
              <a:effectLst/>
              <a:latin typeface="Hiragino Sans GB"/>
            </a:endParaRPr>
          </a:p>
        </p:txBody>
      </p:sp>
      <p:pic>
        <p:nvPicPr>
          <p:cNvPr id="5" name="图片 4"/>
          <p:cNvPicPr>
            <a:picLocks noChangeAspect="1"/>
          </p:cNvPicPr>
          <p:nvPr/>
        </p:nvPicPr>
        <p:blipFill>
          <a:blip r:embed="rId2"/>
          <a:stretch>
            <a:fillRect/>
          </a:stretch>
        </p:blipFill>
        <p:spPr>
          <a:xfrm>
            <a:off x="4245727" y="2224320"/>
            <a:ext cx="2913689" cy="2230707"/>
          </a:xfrm>
          <a:prstGeom prst="rect">
            <a:avLst/>
          </a:prstGeom>
        </p:spPr>
      </p:pic>
      <p:pic>
        <p:nvPicPr>
          <p:cNvPr id="6" name="图片 5"/>
          <p:cNvPicPr>
            <a:picLocks noChangeAspect="1"/>
          </p:cNvPicPr>
          <p:nvPr/>
        </p:nvPicPr>
        <p:blipFill>
          <a:blip r:embed="rId3"/>
          <a:stretch>
            <a:fillRect/>
          </a:stretch>
        </p:blipFill>
        <p:spPr>
          <a:xfrm>
            <a:off x="8111430" y="2224320"/>
            <a:ext cx="3574529" cy="2645410"/>
          </a:xfrm>
          <a:prstGeom prst="rect">
            <a:avLst/>
          </a:prstGeom>
        </p:spPr>
      </p:pic>
      <p:pic>
        <p:nvPicPr>
          <p:cNvPr id="7" name="图片 6"/>
          <p:cNvPicPr>
            <a:picLocks noChangeAspect="1"/>
          </p:cNvPicPr>
          <p:nvPr/>
        </p:nvPicPr>
        <p:blipFill>
          <a:blip r:embed="rId4"/>
          <a:stretch>
            <a:fillRect/>
          </a:stretch>
        </p:blipFill>
        <p:spPr>
          <a:xfrm>
            <a:off x="5375126" y="4365898"/>
            <a:ext cx="3017515" cy="2249617"/>
          </a:xfrm>
          <a:prstGeom prst="rect">
            <a:avLst/>
          </a:prstGeom>
        </p:spPr>
      </p:pic>
    </p:spTree>
    <p:extLst>
      <p:ext uri="{BB962C8B-B14F-4D97-AF65-F5344CB8AC3E}">
        <p14:creationId xmlns:p14="http://schemas.microsoft.com/office/powerpoint/2010/main" val="28520300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ym typeface="+mn-ea"/>
              </a:rPr>
              <a:t>基本使用</a:t>
            </a:r>
            <a:endParaRPr lang="en-US" altLang="zh-CN" dirty="0">
              <a:sym typeface="+mn-ea"/>
            </a:endParaRPr>
          </a:p>
        </p:txBody>
      </p:sp>
      <p:sp>
        <p:nvSpPr>
          <p:cNvPr id="4" name="内容占位符 3"/>
          <p:cNvSpPr>
            <a:spLocks noGrp="1"/>
          </p:cNvSpPr>
          <p:nvPr>
            <p:ph idx="13"/>
          </p:nvPr>
        </p:nvSpPr>
        <p:spPr>
          <a:xfrm>
            <a:off x="506095" y="1159510"/>
            <a:ext cx="11178540" cy="5000625"/>
          </a:xfrm>
        </p:spPr>
        <p:txBody>
          <a:bodyPr>
            <a:normAutofit/>
          </a:bodyPr>
          <a:lstStyle/>
          <a:p>
            <a:pPr marL="0" indent="0">
              <a:lnSpc>
                <a:spcPct val="150000"/>
              </a:lnSpc>
              <a:buNone/>
            </a:pPr>
            <a:r>
              <a:rPr lang="en-US" altLang="zh-CN" sz="1800" dirty="0" smtClean="0">
                <a:solidFill>
                  <a:schemeClr val="accent6">
                    <a:lumMod val="75000"/>
                  </a:schemeClr>
                </a:solidFill>
              </a:rPr>
              <a:t>1.</a:t>
            </a:r>
            <a:r>
              <a:rPr lang="zh-CN" altLang="en-US" sz="1800" dirty="0" smtClean="0">
                <a:solidFill>
                  <a:schemeClr val="accent6">
                    <a:lumMod val="75000"/>
                  </a:schemeClr>
                </a:solidFill>
              </a:rPr>
              <a:t>使用</a:t>
            </a:r>
            <a:r>
              <a:rPr lang="en-US" altLang="zh-CN" sz="1800" dirty="0">
                <a:solidFill>
                  <a:schemeClr val="accent6">
                    <a:lumMod val="75000"/>
                  </a:schemeClr>
                </a:solidFill>
              </a:rPr>
              <a:t>import</a:t>
            </a:r>
            <a:r>
              <a:rPr lang="zh-CN" altLang="en-US" sz="1800" dirty="0">
                <a:solidFill>
                  <a:schemeClr val="accent6">
                    <a:lumMod val="75000"/>
                  </a:schemeClr>
                </a:solidFill>
              </a:rPr>
              <a:t>导入模块</a:t>
            </a:r>
            <a:r>
              <a:rPr lang="en-US" altLang="zh-CN" sz="1800" dirty="0" err="1">
                <a:solidFill>
                  <a:schemeClr val="accent6">
                    <a:lumMod val="75000"/>
                  </a:schemeClr>
                </a:solidFill>
              </a:rPr>
              <a:t>matplotlib.pyplot</a:t>
            </a:r>
            <a:r>
              <a:rPr lang="zh-CN" altLang="en-US" sz="1800" dirty="0">
                <a:solidFill>
                  <a:schemeClr val="accent6">
                    <a:lumMod val="75000"/>
                  </a:schemeClr>
                </a:solidFill>
              </a:rPr>
              <a:t>，并简写成</a:t>
            </a:r>
            <a:r>
              <a:rPr lang="en-US" altLang="zh-CN" sz="1800" dirty="0" err="1">
                <a:solidFill>
                  <a:schemeClr val="accent6">
                    <a:lumMod val="75000"/>
                  </a:schemeClr>
                </a:solidFill>
              </a:rPr>
              <a:t>plt</a:t>
            </a:r>
            <a:r>
              <a:rPr lang="en-US" altLang="zh-CN" sz="1800" dirty="0">
                <a:solidFill>
                  <a:schemeClr val="accent6">
                    <a:lumMod val="75000"/>
                  </a:schemeClr>
                </a:solidFill>
              </a:rPr>
              <a:t> </a:t>
            </a:r>
            <a:r>
              <a:rPr lang="zh-CN" altLang="en-US" sz="1800" dirty="0">
                <a:solidFill>
                  <a:schemeClr val="accent6">
                    <a:lumMod val="75000"/>
                  </a:schemeClr>
                </a:solidFill>
              </a:rPr>
              <a:t>使用</a:t>
            </a:r>
            <a:r>
              <a:rPr lang="en-US" altLang="zh-CN" sz="1800" dirty="0">
                <a:solidFill>
                  <a:schemeClr val="accent6">
                    <a:lumMod val="75000"/>
                  </a:schemeClr>
                </a:solidFill>
              </a:rPr>
              <a:t>import</a:t>
            </a:r>
            <a:r>
              <a:rPr lang="zh-CN" altLang="en-US" sz="1800" dirty="0">
                <a:solidFill>
                  <a:schemeClr val="accent6">
                    <a:lumMod val="75000"/>
                  </a:schemeClr>
                </a:solidFill>
              </a:rPr>
              <a:t>导入模块</a:t>
            </a:r>
            <a:r>
              <a:rPr lang="en-US" altLang="zh-CN" sz="1800" dirty="0" err="1">
                <a:solidFill>
                  <a:schemeClr val="accent6">
                    <a:lumMod val="75000"/>
                  </a:schemeClr>
                </a:solidFill>
              </a:rPr>
              <a:t>numpy</a:t>
            </a:r>
            <a:r>
              <a:rPr lang="zh-CN" altLang="en-US" sz="1800" dirty="0">
                <a:solidFill>
                  <a:schemeClr val="accent6">
                    <a:lumMod val="75000"/>
                  </a:schemeClr>
                </a:solidFill>
              </a:rPr>
              <a:t>，并简写成</a:t>
            </a:r>
            <a:r>
              <a:rPr lang="en-US" altLang="zh-CN" sz="1800" dirty="0">
                <a:solidFill>
                  <a:schemeClr val="accent6">
                    <a:lumMod val="75000"/>
                  </a:schemeClr>
                </a:solidFill>
              </a:rPr>
              <a:t>np</a:t>
            </a:r>
            <a:endParaRPr lang="zh-CN" altLang="en-US" sz="1800" dirty="0">
              <a:solidFill>
                <a:schemeClr val="accent6">
                  <a:lumMod val="75000"/>
                </a:schemeClr>
              </a:solidFill>
            </a:endParaRPr>
          </a:p>
        </p:txBody>
      </p:sp>
      <p:sp>
        <p:nvSpPr>
          <p:cNvPr id="8" name="矩形 7"/>
          <p:cNvSpPr/>
          <p:nvPr/>
        </p:nvSpPr>
        <p:spPr>
          <a:xfrm>
            <a:off x="506095" y="2736503"/>
            <a:ext cx="11178539" cy="646331"/>
          </a:xfrm>
          <a:prstGeom prst="rect">
            <a:avLst/>
          </a:prstGeom>
        </p:spPr>
        <p:txBody>
          <a:bodyPr wrap="square">
            <a:spAutoFit/>
          </a:bodyPr>
          <a:lstStyle/>
          <a:p>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2.</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接下来</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，我们调用plot的.plot方法绘制一些坐标。 </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这个</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.plot需要许多参数，但前两个是'x'和'y'坐标，我们放入列表。 这意味着，根据这些列表我们拥有 3 个坐标：1,5 2,7和3,4。</a:t>
            </a:r>
          </a:p>
        </p:txBody>
      </p:sp>
      <p:pic>
        <p:nvPicPr>
          <p:cNvPr id="9" name="图片 8"/>
          <p:cNvPicPr>
            <a:picLocks noChangeAspect="1"/>
          </p:cNvPicPr>
          <p:nvPr/>
        </p:nvPicPr>
        <p:blipFill>
          <a:blip r:embed="rId3"/>
          <a:stretch>
            <a:fillRect/>
          </a:stretch>
        </p:blipFill>
        <p:spPr>
          <a:xfrm>
            <a:off x="506094" y="3527614"/>
            <a:ext cx="10557663" cy="857250"/>
          </a:xfrm>
          <a:prstGeom prst="rect">
            <a:avLst/>
          </a:prstGeom>
        </p:spPr>
      </p:pic>
      <p:pic>
        <p:nvPicPr>
          <p:cNvPr id="10" name="图片 9"/>
          <p:cNvPicPr>
            <a:picLocks noChangeAspect="1"/>
          </p:cNvPicPr>
          <p:nvPr/>
        </p:nvPicPr>
        <p:blipFill>
          <a:blip r:embed="rId4"/>
          <a:stretch>
            <a:fillRect/>
          </a:stretch>
        </p:blipFill>
        <p:spPr>
          <a:xfrm>
            <a:off x="506094" y="1683038"/>
            <a:ext cx="10557663" cy="981075"/>
          </a:xfrm>
          <a:prstGeom prst="rect">
            <a:avLst/>
          </a:prstGeom>
        </p:spPr>
      </p:pic>
      <p:sp>
        <p:nvSpPr>
          <p:cNvPr id="11" name="矩形 10"/>
          <p:cNvSpPr/>
          <p:nvPr/>
        </p:nvSpPr>
        <p:spPr>
          <a:xfrm>
            <a:off x="506094" y="4531574"/>
            <a:ext cx="11178540" cy="646331"/>
          </a:xfrm>
          <a:prstGeom prst="rect">
            <a:avLst/>
          </a:prstGeom>
        </p:spPr>
        <p:txBody>
          <a:bodyPr wrap="square">
            <a:spAutoFit/>
          </a:bodyPr>
          <a:lstStyle/>
          <a:p>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3.</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plt</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.plot在后台『绘制』这个绘图，但绘制了我们想要的一切之后，当我们准备好的时候，我们需要把它带到屏幕上。</a:t>
            </a:r>
          </a:p>
        </p:txBody>
      </p:sp>
      <p:pic>
        <p:nvPicPr>
          <p:cNvPr id="12" name="图片 11"/>
          <p:cNvPicPr>
            <a:picLocks noChangeAspect="1"/>
          </p:cNvPicPr>
          <p:nvPr/>
        </p:nvPicPr>
        <p:blipFill>
          <a:blip r:embed="rId5"/>
          <a:stretch>
            <a:fillRect/>
          </a:stretch>
        </p:blipFill>
        <p:spPr>
          <a:xfrm>
            <a:off x="506094" y="5228804"/>
            <a:ext cx="10557663" cy="609600"/>
          </a:xfrm>
          <a:prstGeom prst="rect">
            <a:avLst/>
          </a:prstGeom>
        </p:spPr>
      </p:pic>
    </p:spTree>
    <p:extLst>
      <p:ext uri="{BB962C8B-B14F-4D97-AF65-F5344CB8AC3E}">
        <p14:creationId xmlns:p14="http://schemas.microsoft.com/office/powerpoint/2010/main" val="24349288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基本使用</a:t>
            </a:r>
            <a:endParaRPr lang="en-US" altLang="zh-CN" dirty="0">
              <a:sym typeface="+mn-ea"/>
            </a:endParaRPr>
          </a:p>
        </p:txBody>
      </p:sp>
      <p:pic>
        <p:nvPicPr>
          <p:cNvPr id="5" name="内容占位符 4"/>
          <p:cNvPicPr>
            <a:picLocks noGrp="1" noChangeAspect="1"/>
          </p:cNvPicPr>
          <p:nvPr>
            <p:ph idx="13"/>
          </p:nvPr>
        </p:nvPicPr>
        <p:blipFill>
          <a:blip r:embed="rId3"/>
          <a:stretch>
            <a:fillRect/>
          </a:stretch>
        </p:blipFill>
        <p:spPr>
          <a:xfrm>
            <a:off x="1577426" y="1269554"/>
            <a:ext cx="3725691" cy="3165086"/>
          </a:xfrm>
          <a:prstGeom prst="rect">
            <a:avLst/>
          </a:prstGeom>
        </p:spPr>
      </p:pic>
      <p:sp>
        <p:nvSpPr>
          <p:cNvPr id="6" name="矩形 5"/>
          <p:cNvSpPr/>
          <p:nvPr/>
        </p:nvSpPr>
        <p:spPr>
          <a:xfrm>
            <a:off x="577156" y="1125538"/>
            <a:ext cx="6092825" cy="415498"/>
          </a:xfrm>
          <a:prstGeom prst="rect">
            <a:avLst/>
          </a:prstGeom>
        </p:spPr>
        <p:txBody>
          <a:bodyPr>
            <a:spAutoFit/>
          </a:bodyPr>
          <a:lstStyle/>
          <a:p>
            <a:r>
              <a:rPr lang="zh-CN" altLang="en-US" dirty="0" smtClean="0"/>
              <a:t>效果：</a:t>
            </a:r>
            <a:endParaRPr lang="zh-CN" altLang="en-US" dirty="0"/>
          </a:p>
        </p:txBody>
      </p:sp>
      <p:sp>
        <p:nvSpPr>
          <p:cNvPr id="7" name="矩形 6"/>
          <p:cNvSpPr/>
          <p:nvPr/>
        </p:nvSpPr>
        <p:spPr>
          <a:xfrm>
            <a:off x="5646788" y="1773610"/>
            <a:ext cx="6092825" cy="923330"/>
          </a:xfrm>
          <a:prstGeom prst="rect">
            <a:avLst/>
          </a:prstGeom>
        </p:spPr>
        <p:txBody>
          <a:bodyPr>
            <a:spAutoFit/>
          </a:bodyPr>
          <a:lstStyle/>
          <a:p>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设置</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在jupyter中matplotlib的显示情况</a:t>
            </a:r>
          </a:p>
          <a:p>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1.</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matplotlib </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tk 在</a:t>
            </a:r>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GUI</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中显示</a:t>
            </a:r>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2.</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matplotlib </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inline 在行内显示</a:t>
            </a:r>
            <a:endParaRPr lang="zh-CN" altLang="en-US" sz="18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5690691" y="3022432"/>
            <a:ext cx="5019675" cy="866775"/>
          </a:xfrm>
          <a:prstGeom prst="rect">
            <a:avLst/>
          </a:prstGeom>
        </p:spPr>
      </p:pic>
    </p:spTree>
    <p:extLst>
      <p:ext uri="{BB962C8B-B14F-4D97-AF65-F5344CB8AC3E}">
        <p14:creationId xmlns:p14="http://schemas.microsoft.com/office/powerpoint/2010/main" val="20163850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ym typeface="+mn-ea"/>
              </a:rPr>
              <a:t>matplotlib</a:t>
            </a:r>
            <a:r>
              <a:rPr lang="zh-CN" altLang="en-US" dirty="0" smtClean="0">
                <a:sym typeface="+mn-ea"/>
              </a:rPr>
              <a:t>：图形 </a:t>
            </a:r>
            <a:r>
              <a:rPr lang="en-US" altLang="zh-CN" dirty="0">
                <a:sym typeface="+mn-ea"/>
              </a:rPr>
              <a:t>f</a:t>
            </a:r>
            <a:r>
              <a:rPr lang="en-US" altLang="zh-CN" dirty="0" smtClean="0">
                <a:sym typeface="+mn-ea"/>
              </a:rPr>
              <a:t>igure</a:t>
            </a:r>
            <a:endParaRPr lang="en-US" altLang="zh-CN" dirty="0">
              <a:sym typeface="+mn-ea"/>
            </a:endParaRPr>
          </a:p>
        </p:txBody>
      </p:sp>
      <p:sp>
        <p:nvSpPr>
          <p:cNvPr id="6" name="矩形 5"/>
          <p:cNvSpPr/>
          <p:nvPr/>
        </p:nvSpPr>
        <p:spPr>
          <a:xfrm>
            <a:off x="622598" y="1016213"/>
            <a:ext cx="10414594" cy="4062651"/>
          </a:xfrm>
          <a:prstGeom prst="rect">
            <a:avLst/>
          </a:prstGeom>
        </p:spPr>
        <p:txBody>
          <a:bodyPr wrap="square">
            <a:spAutoFit/>
          </a:bodyPr>
          <a:lstStyle/>
          <a:p>
            <a:pPr>
              <a:lnSpc>
                <a:spcPct val="150000"/>
              </a:lnSpc>
            </a:pPr>
            <a:r>
              <a:rPr lang="en-US" altLang="zh-CN" sz="2400" dirty="0" smtClean="0">
                <a:solidFill>
                  <a:schemeClr val="accent6">
                    <a:lumMod val="75000"/>
                  </a:schemeClr>
                </a:solidFill>
              </a:rPr>
              <a:t>figure</a:t>
            </a:r>
            <a:r>
              <a:rPr lang="zh-CN" altLang="en-US" sz="2400" dirty="0" smtClean="0">
                <a:solidFill>
                  <a:schemeClr val="accent6">
                    <a:lumMod val="75000"/>
                  </a:schemeClr>
                </a:solidFill>
              </a:rPr>
              <a:t>：图形，</a:t>
            </a:r>
            <a:r>
              <a:rPr lang="en-US" altLang="zh-CN" sz="2400" dirty="0" err="1">
                <a:solidFill>
                  <a:schemeClr val="accent6">
                    <a:lumMod val="75000"/>
                  </a:schemeClr>
                </a:solidFill>
              </a:rPr>
              <a:t>matplotlib</a:t>
            </a:r>
            <a:r>
              <a:rPr lang="zh-CN" altLang="en-US" sz="2400" dirty="0">
                <a:solidFill>
                  <a:schemeClr val="accent6">
                    <a:lumMod val="75000"/>
                  </a:schemeClr>
                </a:solidFill>
              </a:rPr>
              <a:t>中的所有图像都是位于</a:t>
            </a:r>
            <a:r>
              <a:rPr lang="en-US" altLang="zh-CN" sz="2400" dirty="0">
                <a:solidFill>
                  <a:schemeClr val="accent6">
                    <a:lumMod val="75000"/>
                  </a:schemeClr>
                </a:solidFill>
              </a:rPr>
              <a:t>figure</a:t>
            </a:r>
            <a:r>
              <a:rPr lang="zh-CN" altLang="en-US" sz="2400" dirty="0">
                <a:solidFill>
                  <a:schemeClr val="accent6">
                    <a:lumMod val="75000"/>
                  </a:schemeClr>
                </a:solidFill>
              </a:rPr>
              <a:t>对象中，一个图像只能有一个</a:t>
            </a:r>
            <a:r>
              <a:rPr lang="en-US" altLang="zh-CN" sz="2400" dirty="0">
                <a:solidFill>
                  <a:schemeClr val="accent6">
                    <a:lumMod val="75000"/>
                  </a:schemeClr>
                </a:solidFill>
              </a:rPr>
              <a:t>figure</a:t>
            </a:r>
            <a:r>
              <a:rPr lang="zh-CN" altLang="en-US" sz="2400" dirty="0">
                <a:solidFill>
                  <a:schemeClr val="accent6">
                    <a:lumMod val="75000"/>
                  </a:schemeClr>
                </a:solidFill>
              </a:rPr>
              <a:t>对象</a:t>
            </a:r>
            <a:r>
              <a:rPr lang="zh-CN" altLang="en-US" sz="2400" dirty="0" smtClean="0">
                <a:solidFill>
                  <a:schemeClr val="accent6">
                    <a:lumMod val="75000"/>
                  </a:schemeClr>
                </a:solidFill>
              </a:rPr>
              <a:t>。</a:t>
            </a:r>
            <a:r>
              <a:rPr lang="en-US" altLang="zh-CN" sz="2400" dirty="0" err="1">
                <a:solidFill>
                  <a:schemeClr val="accent6">
                    <a:lumMod val="75000"/>
                  </a:schemeClr>
                </a:solidFill>
              </a:rPr>
              <a:t>matplotlib</a:t>
            </a:r>
            <a:r>
              <a:rPr lang="en-US" altLang="zh-CN" sz="2400" dirty="0">
                <a:solidFill>
                  <a:schemeClr val="accent6">
                    <a:lumMod val="75000"/>
                  </a:schemeClr>
                </a:solidFill>
              </a:rPr>
              <a:t> </a:t>
            </a:r>
            <a:r>
              <a:rPr lang="zh-CN" altLang="en-US" sz="2400" dirty="0">
                <a:solidFill>
                  <a:schemeClr val="accent6">
                    <a:lumMod val="75000"/>
                  </a:schemeClr>
                </a:solidFill>
              </a:rPr>
              <a:t>的 </a:t>
            </a:r>
            <a:r>
              <a:rPr lang="en-US" altLang="zh-CN" sz="2400" dirty="0">
                <a:solidFill>
                  <a:schemeClr val="accent6">
                    <a:lumMod val="75000"/>
                  </a:schemeClr>
                </a:solidFill>
              </a:rPr>
              <a:t>figure </a:t>
            </a:r>
            <a:r>
              <a:rPr lang="zh-CN" altLang="en-US" sz="2400" dirty="0">
                <a:solidFill>
                  <a:schemeClr val="accent6">
                    <a:lumMod val="75000"/>
                  </a:schemeClr>
                </a:solidFill>
              </a:rPr>
              <a:t>就是一个 单独的 </a:t>
            </a:r>
            <a:r>
              <a:rPr lang="en-US" altLang="zh-CN" sz="2400" dirty="0">
                <a:solidFill>
                  <a:schemeClr val="accent6">
                    <a:lumMod val="75000"/>
                  </a:schemeClr>
                </a:solidFill>
              </a:rPr>
              <a:t>figure </a:t>
            </a:r>
            <a:r>
              <a:rPr lang="zh-CN" altLang="en-US" sz="2400" dirty="0">
                <a:solidFill>
                  <a:schemeClr val="accent6">
                    <a:lumMod val="75000"/>
                  </a:schemeClr>
                </a:solidFill>
              </a:rPr>
              <a:t>小窗口</a:t>
            </a:r>
            <a:r>
              <a:rPr lang="en-US" altLang="zh-CN" sz="2400" dirty="0">
                <a:solidFill>
                  <a:schemeClr val="accent6">
                    <a:lumMod val="75000"/>
                  </a:schemeClr>
                </a:solidFill>
              </a:rPr>
              <a:t>, </a:t>
            </a:r>
            <a:r>
              <a:rPr lang="zh-CN" altLang="en-US" sz="2400" dirty="0">
                <a:solidFill>
                  <a:schemeClr val="accent6">
                    <a:lumMod val="75000"/>
                  </a:schemeClr>
                </a:solidFill>
              </a:rPr>
              <a:t>小窗口里面还可以有更多的小图片</a:t>
            </a:r>
            <a:r>
              <a:rPr lang="en-US" altLang="zh-CN" sz="2400" dirty="0" smtClean="0">
                <a:solidFill>
                  <a:schemeClr val="accent6">
                    <a:lumMod val="75000"/>
                  </a:schemeClr>
                </a:solidFill>
              </a:rPr>
              <a:t>.</a:t>
            </a:r>
          </a:p>
          <a:p>
            <a:pPr>
              <a:lnSpc>
                <a:spcPct val="150000"/>
              </a:lnSpc>
            </a:pPr>
            <a:endParaRPr lang="en-US" altLang="zh-CN" sz="2400" dirty="0">
              <a:solidFill>
                <a:schemeClr val="accent6">
                  <a:lumMod val="75000"/>
                </a:schemeClr>
              </a:solidFill>
            </a:endParaRPr>
          </a:p>
          <a:p>
            <a:pPr>
              <a:lnSpc>
                <a:spcPct val="150000"/>
              </a:lnSpc>
            </a:pPr>
            <a:endParaRPr lang="zh-CN" altLang="en-US" sz="2400" dirty="0">
              <a:solidFill>
                <a:schemeClr val="accent6">
                  <a:lumMod val="75000"/>
                </a:schemeClr>
              </a:solidFill>
            </a:endParaRPr>
          </a:p>
          <a:p>
            <a:endParaRPr lang="en-US" altLang="zh-CN" dirty="0"/>
          </a:p>
          <a:p>
            <a:endParaRPr lang="zh-CN" altLang="en-US" dirty="0" smtClean="0">
              <a:solidFill>
                <a:schemeClr val="accent6">
                  <a:lumMod val="75000"/>
                </a:schemeClr>
              </a:solidFill>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sz="18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66614" y="2802963"/>
            <a:ext cx="5895975" cy="2257425"/>
          </a:xfrm>
          <a:prstGeom prst="rect">
            <a:avLst/>
          </a:prstGeom>
        </p:spPr>
      </p:pic>
    </p:spTree>
    <p:extLst>
      <p:ext uri="{BB962C8B-B14F-4D97-AF65-F5344CB8AC3E}">
        <p14:creationId xmlns:p14="http://schemas.microsoft.com/office/powerpoint/2010/main" val="364706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ym typeface="+mn-ea"/>
              </a:rPr>
              <a:t>matplotlib</a:t>
            </a:r>
            <a:r>
              <a:rPr lang="zh-CN" altLang="en-US" dirty="0">
                <a:sym typeface="+mn-ea"/>
              </a:rPr>
              <a:t>：颜色、标记和线型</a:t>
            </a:r>
            <a:endParaRPr lang="en-US" altLang="zh-CN" dirty="0">
              <a:sym typeface="+mn-ea"/>
            </a:endParaRPr>
          </a:p>
        </p:txBody>
      </p:sp>
      <p:sp>
        <p:nvSpPr>
          <p:cNvPr id="6" name="矩形 5"/>
          <p:cNvSpPr/>
          <p:nvPr/>
        </p:nvSpPr>
        <p:spPr>
          <a:xfrm>
            <a:off x="622598" y="837506"/>
            <a:ext cx="10414594" cy="6186309"/>
          </a:xfrm>
          <a:prstGeom prst="rect">
            <a:avLst/>
          </a:prstGeom>
        </p:spPr>
        <p:txBody>
          <a:bodyPr wrap="square">
            <a:spAutoFit/>
          </a:bodyPr>
          <a:lstStyle/>
          <a:p>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Plot</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绘制线条或标记的轴。参数是一个可变长度参数，允许多个</a:t>
            </a:r>
            <a:r>
              <a:rPr lang="en-US" altLang="zh-CN" sz="1800" dirty="0">
                <a:solidFill>
                  <a:schemeClr val="accent6">
                    <a:lumMod val="75000"/>
                  </a:schemeClr>
                </a:solidFill>
                <a:latin typeface="微软雅黑" panose="020B0503020204020204" pitchFamily="34" charset="-122"/>
                <a:ea typeface="微软雅黑" panose="020B0503020204020204" pitchFamily="34" charset="-122"/>
              </a:rPr>
              <a:t>X</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a:t>
            </a:r>
            <a:r>
              <a:rPr lang="en-US" altLang="zh-CN" sz="1800" dirty="0">
                <a:solidFill>
                  <a:schemeClr val="accent6">
                    <a:lumMod val="75000"/>
                  </a:schemeClr>
                </a:solidFill>
                <a:latin typeface="微软雅黑" panose="020B0503020204020204" pitchFamily="34" charset="-122"/>
                <a:ea typeface="微软雅黑" panose="020B0503020204020204" pitchFamily="34" charset="-122"/>
              </a:rPr>
              <a:t>Y</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对可选的格式字符串</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a:t>
            </a:r>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例：</a:t>
            </a:r>
            <a:endParaRPr lang="zh-CN" altLang="en-US" sz="1800" dirty="0">
              <a:solidFill>
                <a:schemeClr val="accent6">
                  <a:lumMod val="75000"/>
                </a:schemeClr>
              </a:solidFill>
              <a:latin typeface="微软雅黑" panose="020B0503020204020204" pitchFamily="34" charset="-122"/>
              <a:ea typeface="微软雅黑" panose="020B0503020204020204" pitchFamily="34" charset="-122"/>
            </a:endParaRPr>
          </a:p>
          <a:p>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plot(x1</a:t>
            </a:r>
            <a:r>
              <a:rPr lang="en-US" altLang="zh-CN" sz="18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y1,x2</a:t>
            </a:r>
            <a:r>
              <a:rPr lang="en-US" altLang="zh-CN" sz="18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y2)</a:t>
            </a:r>
          </a:p>
          <a:p>
            <a:endParaRPr lang="en-US" altLang="zh-CN" sz="1800"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a:solidFill>
                <a:schemeClr val="accent6">
                  <a:lumMod val="75000"/>
                </a:schemeClr>
              </a:solidFill>
              <a:latin typeface="微软雅黑" panose="020B0503020204020204" pitchFamily="34" charset="-122"/>
              <a:ea typeface="微软雅黑" panose="020B0503020204020204" pitchFamily="34" charset="-122"/>
            </a:endParaRPr>
          </a:p>
          <a:p>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plot(y</a:t>
            </a:r>
            <a:r>
              <a:rPr lang="en-US" altLang="zh-CN" sz="18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rPr>
              <a:t>#</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如果只接收到一个值就默认为</a:t>
            </a:r>
            <a:r>
              <a:rPr lang="en-US" altLang="zh-CN" sz="1800" dirty="0">
                <a:solidFill>
                  <a:schemeClr val="accent6">
                    <a:lumMod val="75000"/>
                  </a:schemeClr>
                </a:solidFill>
                <a:latin typeface="微软雅黑" panose="020B0503020204020204" pitchFamily="34" charset="-122"/>
                <a:ea typeface="微软雅黑" panose="020B0503020204020204" pitchFamily="34" charset="-122"/>
              </a:rPr>
              <a:t>y</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值 ，而</a:t>
            </a:r>
            <a:r>
              <a:rPr lang="en-US" altLang="zh-CN" sz="1800" dirty="0">
                <a:solidFill>
                  <a:schemeClr val="accent6">
                    <a:lumMod val="75000"/>
                  </a:schemeClr>
                </a:solidFill>
                <a:latin typeface="微软雅黑" panose="020B0503020204020204" pitchFamily="34" charset="-122"/>
                <a:ea typeface="微软雅黑" panose="020B0503020204020204" pitchFamily="34" charset="-122"/>
              </a:rPr>
              <a:t>x</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默认为从</a:t>
            </a:r>
            <a:r>
              <a:rPr lang="en-US" altLang="zh-CN" sz="1800" dirty="0">
                <a:solidFill>
                  <a:schemeClr val="accent6">
                    <a:lumMod val="75000"/>
                  </a:schemeClr>
                </a:solidFill>
                <a:latin typeface="微软雅黑" panose="020B0503020204020204" pitchFamily="34" charset="-122"/>
                <a:ea typeface="微软雅黑" panose="020B0503020204020204" pitchFamily="34" charset="-122"/>
              </a:rPr>
              <a:t>0 </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到 </a:t>
            </a:r>
            <a:r>
              <a:rPr lang="en-US" altLang="zh-CN" sz="1800" dirty="0">
                <a:solidFill>
                  <a:schemeClr val="accent6">
                    <a:lumMod val="75000"/>
                  </a:schemeClr>
                </a:solidFill>
                <a:latin typeface="微软雅黑" panose="020B0503020204020204" pitchFamily="34" charset="-122"/>
                <a:ea typeface="微软雅黑" panose="020B0503020204020204" pitchFamily="34" charset="-122"/>
              </a:rPr>
              <a:t>n </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，使用</a:t>
            </a:r>
            <a:r>
              <a:rPr lang="zh-CN" altLang="en-US" sz="1800" dirty="0">
                <a:solidFill>
                  <a:schemeClr val="accent6">
                    <a:lumMod val="75000"/>
                  </a:schemeClr>
                </a:solidFill>
                <a:latin typeface="微软雅黑" panose="020B0503020204020204" pitchFamily="34" charset="-122"/>
                <a:ea typeface="微软雅黑" panose="020B0503020204020204" pitchFamily="34" charset="-122"/>
              </a:rPr>
              <a:t>默认的线条样式和</a:t>
            </a:r>
            <a:r>
              <a:rPr lang="zh-CN" altLang="en-US" sz="1800" dirty="0" smtClean="0">
                <a:solidFill>
                  <a:schemeClr val="accent6">
                    <a:lumMod val="75000"/>
                  </a:schemeClr>
                </a:solidFill>
                <a:latin typeface="微软雅黑" panose="020B0503020204020204" pitchFamily="34" charset="-122"/>
                <a:ea typeface="微软雅黑" panose="020B0503020204020204" pitchFamily="34" charset="-122"/>
              </a:rPr>
              <a:t>颜色</a:t>
            </a:r>
            <a:endParaRPr lang="en-US" altLang="zh-CN" sz="1800"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sz="18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708855" y="1917626"/>
            <a:ext cx="3733800" cy="1552575"/>
          </a:xfrm>
          <a:prstGeom prst="rect">
            <a:avLst/>
          </a:prstGeom>
        </p:spPr>
      </p:pic>
      <p:pic>
        <p:nvPicPr>
          <p:cNvPr id="11" name="图片 10"/>
          <p:cNvPicPr>
            <a:picLocks noChangeAspect="1"/>
          </p:cNvPicPr>
          <p:nvPr/>
        </p:nvPicPr>
        <p:blipFill>
          <a:blip r:embed="rId4"/>
          <a:stretch>
            <a:fillRect/>
          </a:stretch>
        </p:blipFill>
        <p:spPr>
          <a:xfrm>
            <a:off x="5159102" y="1337559"/>
            <a:ext cx="3700264" cy="2543213"/>
          </a:xfrm>
          <a:prstGeom prst="rect">
            <a:avLst/>
          </a:prstGeom>
        </p:spPr>
      </p:pic>
      <p:pic>
        <p:nvPicPr>
          <p:cNvPr id="12" name="图片 11"/>
          <p:cNvPicPr>
            <a:picLocks noChangeAspect="1"/>
          </p:cNvPicPr>
          <p:nvPr/>
        </p:nvPicPr>
        <p:blipFill>
          <a:blip r:embed="rId5"/>
          <a:stretch>
            <a:fillRect/>
          </a:stretch>
        </p:blipFill>
        <p:spPr>
          <a:xfrm>
            <a:off x="5015086" y="4511557"/>
            <a:ext cx="4862324" cy="2230606"/>
          </a:xfrm>
          <a:prstGeom prst="rect">
            <a:avLst/>
          </a:prstGeom>
        </p:spPr>
      </p:pic>
      <p:pic>
        <p:nvPicPr>
          <p:cNvPr id="13" name="图片 12"/>
          <p:cNvPicPr>
            <a:picLocks noChangeAspect="1"/>
          </p:cNvPicPr>
          <p:nvPr/>
        </p:nvPicPr>
        <p:blipFill>
          <a:blip r:embed="rId6"/>
          <a:stretch>
            <a:fillRect/>
          </a:stretch>
        </p:blipFill>
        <p:spPr>
          <a:xfrm>
            <a:off x="517772" y="4725938"/>
            <a:ext cx="4115966" cy="704850"/>
          </a:xfrm>
          <a:prstGeom prst="rect">
            <a:avLst/>
          </a:prstGeom>
        </p:spPr>
      </p:pic>
    </p:spTree>
    <p:extLst>
      <p:ext uri="{BB962C8B-B14F-4D97-AF65-F5344CB8AC3E}">
        <p14:creationId xmlns:p14="http://schemas.microsoft.com/office/powerpoint/2010/main" val="11692636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ym typeface="+mn-ea"/>
              </a:rPr>
              <a:t>matplotlib</a:t>
            </a:r>
            <a:r>
              <a:rPr lang="zh-CN" altLang="en-US" dirty="0">
                <a:sym typeface="+mn-ea"/>
              </a:rPr>
              <a:t>：颜色、标记和线型</a:t>
            </a:r>
            <a:endParaRPr lang="en-US" altLang="zh-CN" dirty="0">
              <a:sym typeface="+mn-ea"/>
            </a:endParaRPr>
          </a:p>
        </p:txBody>
      </p:sp>
      <p:sp>
        <p:nvSpPr>
          <p:cNvPr id="6" name="矩形 5"/>
          <p:cNvSpPr/>
          <p:nvPr/>
        </p:nvSpPr>
        <p:spPr>
          <a:xfrm>
            <a:off x="622598" y="1016213"/>
            <a:ext cx="10414594" cy="3277820"/>
          </a:xfrm>
          <a:prstGeom prst="rect">
            <a:avLst/>
          </a:prstGeom>
        </p:spPr>
        <p:txBody>
          <a:bodyPr wrap="square">
            <a:spAutoFit/>
          </a:bodyPr>
          <a:lstStyle/>
          <a:p>
            <a:r>
              <a:rPr lang="en-US" altLang="zh-CN" sz="2400" dirty="0">
                <a:solidFill>
                  <a:schemeClr val="accent6">
                    <a:lumMod val="75000"/>
                  </a:schemeClr>
                </a:solidFill>
                <a:latin typeface="微软雅黑" panose="020B0503020204020204" pitchFamily="34" charset="-122"/>
                <a:ea typeface="微软雅黑" panose="020B0503020204020204" pitchFamily="34" charset="-122"/>
              </a:rPr>
              <a:t>plot(</a:t>
            </a:r>
            <a:r>
              <a:rPr lang="en-US" altLang="zh-CN" sz="2400" dirty="0" err="1">
                <a:solidFill>
                  <a:schemeClr val="accent6">
                    <a:lumMod val="75000"/>
                  </a:schemeClr>
                </a:solidFill>
                <a:latin typeface="微软雅黑" panose="020B0503020204020204" pitchFamily="34" charset="-122"/>
                <a:ea typeface="微软雅黑" panose="020B0503020204020204" pitchFamily="34" charset="-122"/>
              </a:rPr>
              <a:t>x,y,color</a:t>
            </a:r>
            <a:r>
              <a:rPr lang="en-US" altLang="zh-CN" sz="2400" dirty="0">
                <a:solidFill>
                  <a:schemeClr val="accent6">
                    <a:lumMod val="75000"/>
                  </a:schemeClr>
                </a:solidFill>
                <a:latin typeface="微软雅黑" panose="020B0503020204020204" pitchFamily="34" charset="-122"/>
                <a:ea typeface="微软雅黑" panose="020B0503020204020204" pitchFamily="34" charset="-122"/>
              </a:rPr>
              <a:t>='red', </a:t>
            </a:r>
            <a:r>
              <a:rPr lang="en-US" altLang="zh-CN" sz="2400" dirty="0" err="1">
                <a:solidFill>
                  <a:schemeClr val="accent6">
                    <a:lumMod val="75000"/>
                  </a:schemeClr>
                </a:solidFill>
                <a:latin typeface="微软雅黑" panose="020B0503020204020204" pitchFamily="34" charset="-122"/>
                <a:ea typeface="微软雅黑" panose="020B0503020204020204" pitchFamily="34" charset="-122"/>
              </a:rPr>
              <a:t>linestyle</a:t>
            </a:r>
            <a:r>
              <a:rPr lang="en-US" altLang="zh-CN" sz="2400" dirty="0">
                <a:solidFill>
                  <a:schemeClr val="accent6">
                    <a:lumMod val="75000"/>
                  </a:schemeClr>
                </a:solidFill>
                <a:latin typeface="微软雅黑" panose="020B0503020204020204" pitchFamily="34" charset="-122"/>
                <a:ea typeface="微软雅黑" panose="020B0503020204020204" pitchFamily="34" charset="-122"/>
              </a:rPr>
              <a:t>='dashed', marker='o</a:t>
            </a:r>
            <a:r>
              <a:rPr lang="en-US" altLang="zh-CN" sz="2400" dirty="0" smtClean="0">
                <a:solidFill>
                  <a:schemeClr val="accent6">
                    <a:lumMod val="75000"/>
                  </a:schemeClr>
                </a:solidFill>
                <a:latin typeface="微软雅黑" panose="020B0503020204020204" pitchFamily="34" charset="-122"/>
                <a:ea typeface="微软雅黑" panose="020B0503020204020204" pitchFamily="34" charset="-122"/>
              </a:rPr>
              <a:t>'.....)</a:t>
            </a:r>
          </a:p>
          <a:p>
            <a:endParaRPr lang="en-US" altLang="zh-CN" dirty="0"/>
          </a:p>
          <a:p>
            <a:r>
              <a:rPr lang="zh-CN" altLang="en-US" dirty="0" smtClean="0">
                <a:solidFill>
                  <a:schemeClr val="accent6">
                    <a:lumMod val="75000"/>
                  </a:schemeClr>
                </a:solidFill>
              </a:rPr>
              <a:t>绘图</a:t>
            </a:r>
            <a:r>
              <a:rPr lang="zh-CN" altLang="en-US" dirty="0">
                <a:solidFill>
                  <a:schemeClr val="accent6">
                    <a:lumMod val="75000"/>
                  </a:schemeClr>
                </a:solidFill>
              </a:rPr>
              <a:t>中用到的直线属性包括：</a:t>
            </a:r>
          </a:p>
          <a:p>
            <a:r>
              <a:rPr lang="zh-CN" altLang="en-US" dirty="0">
                <a:solidFill>
                  <a:schemeClr val="accent6">
                    <a:lumMod val="75000"/>
                  </a:schemeClr>
                </a:solidFill>
              </a:rPr>
              <a:t>（</a:t>
            </a:r>
            <a:r>
              <a:rPr lang="en-US" altLang="zh-CN" dirty="0">
                <a:solidFill>
                  <a:schemeClr val="accent6">
                    <a:lumMod val="75000"/>
                  </a:schemeClr>
                </a:solidFill>
              </a:rPr>
              <a:t>1</a:t>
            </a:r>
            <a:r>
              <a:rPr lang="zh-CN" altLang="en-US" dirty="0">
                <a:solidFill>
                  <a:schemeClr val="accent6">
                    <a:lumMod val="75000"/>
                  </a:schemeClr>
                </a:solidFill>
              </a:rPr>
              <a:t>）</a:t>
            </a:r>
            <a:r>
              <a:rPr lang="en-US" altLang="zh-CN" dirty="0" err="1">
                <a:solidFill>
                  <a:schemeClr val="accent6">
                    <a:lumMod val="75000"/>
                  </a:schemeClr>
                </a:solidFill>
              </a:rPr>
              <a:t>LineStyle</a:t>
            </a:r>
            <a:r>
              <a:rPr lang="zh-CN" altLang="en-US" dirty="0">
                <a:solidFill>
                  <a:schemeClr val="accent6">
                    <a:lumMod val="75000"/>
                  </a:schemeClr>
                </a:solidFill>
              </a:rPr>
              <a:t>：线形</a:t>
            </a:r>
          </a:p>
          <a:p>
            <a:r>
              <a:rPr lang="zh-CN" altLang="en-US" dirty="0">
                <a:solidFill>
                  <a:schemeClr val="accent6">
                    <a:lumMod val="75000"/>
                  </a:schemeClr>
                </a:solidFill>
              </a:rPr>
              <a:t>（</a:t>
            </a:r>
            <a:r>
              <a:rPr lang="en-US" altLang="zh-CN" dirty="0">
                <a:solidFill>
                  <a:schemeClr val="accent6">
                    <a:lumMod val="75000"/>
                  </a:schemeClr>
                </a:solidFill>
              </a:rPr>
              <a:t>2</a:t>
            </a:r>
            <a:r>
              <a:rPr lang="zh-CN" altLang="en-US" dirty="0">
                <a:solidFill>
                  <a:schemeClr val="accent6">
                    <a:lumMod val="75000"/>
                  </a:schemeClr>
                </a:solidFill>
              </a:rPr>
              <a:t>）</a:t>
            </a:r>
            <a:r>
              <a:rPr lang="en-US" altLang="zh-CN" dirty="0" err="1">
                <a:solidFill>
                  <a:schemeClr val="accent6">
                    <a:lumMod val="75000"/>
                  </a:schemeClr>
                </a:solidFill>
              </a:rPr>
              <a:t>LineWidth</a:t>
            </a:r>
            <a:r>
              <a:rPr lang="zh-CN" altLang="en-US" dirty="0">
                <a:solidFill>
                  <a:schemeClr val="accent6">
                    <a:lumMod val="75000"/>
                  </a:schemeClr>
                </a:solidFill>
              </a:rPr>
              <a:t>：线宽</a:t>
            </a:r>
          </a:p>
          <a:p>
            <a:r>
              <a:rPr lang="zh-CN" altLang="en-US" dirty="0">
                <a:solidFill>
                  <a:schemeClr val="accent6">
                    <a:lumMod val="75000"/>
                  </a:schemeClr>
                </a:solidFill>
              </a:rPr>
              <a:t>（</a:t>
            </a:r>
            <a:r>
              <a:rPr lang="en-US" altLang="zh-CN" dirty="0">
                <a:solidFill>
                  <a:schemeClr val="accent6">
                    <a:lumMod val="75000"/>
                  </a:schemeClr>
                </a:solidFill>
              </a:rPr>
              <a:t>3</a:t>
            </a:r>
            <a:r>
              <a:rPr lang="zh-CN" altLang="en-US" dirty="0">
                <a:solidFill>
                  <a:schemeClr val="accent6">
                    <a:lumMod val="75000"/>
                  </a:schemeClr>
                </a:solidFill>
              </a:rPr>
              <a:t>）</a:t>
            </a:r>
            <a:r>
              <a:rPr lang="en-US" altLang="zh-CN" dirty="0">
                <a:solidFill>
                  <a:schemeClr val="accent6">
                    <a:lumMod val="75000"/>
                  </a:schemeClr>
                </a:solidFill>
              </a:rPr>
              <a:t>Color</a:t>
            </a:r>
            <a:r>
              <a:rPr lang="zh-CN" altLang="en-US" dirty="0">
                <a:solidFill>
                  <a:schemeClr val="accent6">
                    <a:lumMod val="75000"/>
                  </a:schemeClr>
                </a:solidFill>
              </a:rPr>
              <a:t>：颜色</a:t>
            </a:r>
          </a:p>
          <a:p>
            <a:r>
              <a:rPr lang="zh-CN" altLang="en-US" dirty="0">
                <a:solidFill>
                  <a:schemeClr val="accent6">
                    <a:lumMod val="75000"/>
                  </a:schemeClr>
                </a:solidFill>
              </a:rPr>
              <a:t>（</a:t>
            </a:r>
            <a:r>
              <a:rPr lang="en-US" altLang="zh-CN" dirty="0">
                <a:solidFill>
                  <a:schemeClr val="accent6">
                    <a:lumMod val="75000"/>
                  </a:schemeClr>
                </a:solidFill>
              </a:rPr>
              <a:t>4</a:t>
            </a:r>
            <a:r>
              <a:rPr lang="zh-CN" altLang="en-US" dirty="0">
                <a:solidFill>
                  <a:schemeClr val="accent6">
                    <a:lumMod val="75000"/>
                  </a:schemeClr>
                </a:solidFill>
              </a:rPr>
              <a:t>）</a:t>
            </a:r>
            <a:r>
              <a:rPr lang="en-US" altLang="zh-CN" dirty="0" smtClean="0">
                <a:solidFill>
                  <a:schemeClr val="accent6">
                    <a:lumMod val="75000"/>
                  </a:schemeClr>
                </a:solidFill>
              </a:rPr>
              <a:t>Marker</a:t>
            </a:r>
            <a:r>
              <a:rPr lang="zh-CN" altLang="en-US" dirty="0" smtClean="0">
                <a:solidFill>
                  <a:schemeClr val="accent6">
                    <a:lumMod val="75000"/>
                  </a:schemeClr>
                </a:solidFill>
              </a:rPr>
              <a:t>：</a:t>
            </a:r>
            <a:r>
              <a:rPr lang="zh-CN" altLang="en-US" dirty="0">
                <a:solidFill>
                  <a:schemeClr val="accent6">
                    <a:lumMod val="75000"/>
                  </a:schemeClr>
                </a:solidFill>
              </a:rPr>
              <a:t>标记点的形状</a:t>
            </a:r>
          </a:p>
          <a:p>
            <a:r>
              <a:rPr lang="zh-CN" altLang="en-US" dirty="0">
                <a:solidFill>
                  <a:schemeClr val="accent6">
                    <a:lumMod val="75000"/>
                  </a:schemeClr>
                </a:solidFill>
              </a:rPr>
              <a:t>（</a:t>
            </a:r>
            <a:r>
              <a:rPr lang="en-US" altLang="zh-CN" dirty="0">
                <a:solidFill>
                  <a:schemeClr val="accent6">
                    <a:lumMod val="75000"/>
                  </a:schemeClr>
                </a:solidFill>
              </a:rPr>
              <a:t>5</a:t>
            </a:r>
            <a:r>
              <a:rPr lang="zh-CN" altLang="en-US" dirty="0" smtClean="0">
                <a:solidFill>
                  <a:schemeClr val="accent6">
                    <a:lumMod val="75000"/>
                  </a:schemeClr>
                </a:solidFill>
              </a:rPr>
              <a:t>）</a:t>
            </a:r>
            <a:r>
              <a:rPr lang="en-US" altLang="zh-CN" dirty="0" smtClean="0">
                <a:solidFill>
                  <a:schemeClr val="accent6">
                    <a:lumMod val="75000"/>
                  </a:schemeClr>
                </a:solidFill>
              </a:rPr>
              <a:t>label:</a:t>
            </a:r>
            <a:r>
              <a:rPr lang="zh-CN" altLang="en-US" dirty="0" smtClean="0">
                <a:solidFill>
                  <a:schemeClr val="accent6">
                    <a:lumMod val="75000"/>
                  </a:schemeClr>
                </a:solidFill>
              </a:rPr>
              <a:t>用于图例的标签</a:t>
            </a: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sz="18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274523" y="1542037"/>
            <a:ext cx="3202343" cy="2699536"/>
          </a:xfrm>
          <a:prstGeom prst="rect">
            <a:avLst/>
          </a:prstGeom>
        </p:spPr>
      </p:pic>
      <p:pic>
        <p:nvPicPr>
          <p:cNvPr id="7" name="图片 6"/>
          <p:cNvPicPr>
            <a:picLocks noChangeAspect="1"/>
          </p:cNvPicPr>
          <p:nvPr/>
        </p:nvPicPr>
        <p:blipFill>
          <a:blip r:embed="rId4"/>
          <a:stretch>
            <a:fillRect/>
          </a:stretch>
        </p:blipFill>
        <p:spPr>
          <a:xfrm>
            <a:off x="834390" y="4329327"/>
            <a:ext cx="9677400" cy="2371725"/>
          </a:xfrm>
          <a:prstGeom prst="rect">
            <a:avLst/>
          </a:prstGeom>
        </p:spPr>
      </p:pic>
    </p:spTree>
    <p:extLst>
      <p:ext uri="{BB962C8B-B14F-4D97-AF65-F5344CB8AC3E}">
        <p14:creationId xmlns:p14="http://schemas.microsoft.com/office/powerpoint/2010/main" val="1910428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ym typeface="+mn-ea"/>
              </a:rPr>
              <a:t>matplotlib</a:t>
            </a:r>
            <a:r>
              <a:rPr lang="zh-CN" altLang="en-US" dirty="0">
                <a:sym typeface="+mn-ea"/>
              </a:rPr>
              <a:t>：刻度</a:t>
            </a:r>
            <a:r>
              <a:rPr lang="zh-CN" altLang="en-US" dirty="0" smtClean="0">
                <a:sym typeface="+mn-ea"/>
              </a:rPr>
              <a:t>、标题</a:t>
            </a:r>
            <a:r>
              <a:rPr lang="zh-CN" altLang="en-US" dirty="0">
                <a:sym typeface="+mn-ea"/>
              </a:rPr>
              <a:t>、</a:t>
            </a:r>
            <a:r>
              <a:rPr lang="zh-CN" altLang="en-US" dirty="0" smtClean="0">
                <a:sym typeface="+mn-ea"/>
              </a:rPr>
              <a:t>标签</a:t>
            </a:r>
            <a:r>
              <a:rPr lang="zh-CN" altLang="en-US" dirty="0">
                <a:sym typeface="+mn-ea"/>
              </a:rPr>
              <a:t>和图例</a:t>
            </a:r>
          </a:p>
        </p:txBody>
      </p:sp>
      <p:sp>
        <p:nvSpPr>
          <p:cNvPr id="2" name="矩形 1"/>
          <p:cNvSpPr/>
          <p:nvPr/>
        </p:nvSpPr>
        <p:spPr>
          <a:xfrm>
            <a:off x="910630" y="1125538"/>
            <a:ext cx="10153128" cy="5216813"/>
          </a:xfrm>
          <a:prstGeom prst="rect">
            <a:avLst/>
          </a:prstGeom>
        </p:spPr>
        <p:txBody>
          <a:bodyPr wrap="square">
            <a:spAutoFit/>
          </a:bodyPr>
          <a:lstStyle/>
          <a:p>
            <a:r>
              <a:rPr lang="zh-CN" altLang="en-US" sz="2400" dirty="0" smtClean="0">
                <a:solidFill>
                  <a:schemeClr val="accent6">
                    <a:lumMod val="75000"/>
                  </a:schemeClr>
                </a:solidFill>
              </a:rPr>
              <a:t>legend </a:t>
            </a:r>
            <a:r>
              <a:rPr lang="en-US" altLang="zh-CN" sz="2400" dirty="0" smtClean="0">
                <a:solidFill>
                  <a:schemeClr val="accent6">
                    <a:lumMod val="75000"/>
                  </a:schemeClr>
                </a:solidFill>
              </a:rPr>
              <a:t>()</a:t>
            </a:r>
            <a:r>
              <a:rPr lang="zh-CN" altLang="en-US" sz="2400" dirty="0" smtClean="0">
                <a:solidFill>
                  <a:schemeClr val="accent6">
                    <a:lumMod val="75000"/>
                  </a:schemeClr>
                </a:solidFill>
              </a:rPr>
              <a:t>：生成默认图例</a:t>
            </a:r>
            <a:r>
              <a:rPr lang="en-US" altLang="zh-CN" sz="2400" dirty="0" smtClean="0">
                <a:solidFill>
                  <a:schemeClr val="accent6">
                    <a:lumMod val="75000"/>
                  </a:schemeClr>
                </a:solidFill>
              </a:rPr>
              <a:t>,</a:t>
            </a:r>
            <a:r>
              <a:rPr lang="zh-CN" altLang="en-US" sz="2400" dirty="0" smtClean="0">
                <a:solidFill>
                  <a:schemeClr val="accent6">
                    <a:lumMod val="75000"/>
                  </a:schemeClr>
                </a:solidFill>
              </a:rPr>
              <a:t> </a:t>
            </a:r>
            <a:r>
              <a:rPr lang="en-US" altLang="zh-CN" sz="2400" dirty="0" err="1" smtClean="0">
                <a:solidFill>
                  <a:schemeClr val="accent6">
                    <a:lumMod val="75000"/>
                  </a:schemeClr>
                </a:solidFill>
              </a:rPr>
              <a:t>matplotlib</a:t>
            </a:r>
            <a:r>
              <a:rPr lang="en-US" altLang="zh-CN" sz="2400" dirty="0" smtClean="0">
                <a:solidFill>
                  <a:schemeClr val="accent6">
                    <a:lumMod val="75000"/>
                  </a:schemeClr>
                </a:solidFill>
              </a:rPr>
              <a:t> </a:t>
            </a:r>
            <a:r>
              <a:rPr lang="zh-CN" altLang="en-US" sz="2400" dirty="0" smtClean="0">
                <a:solidFill>
                  <a:schemeClr val="accent6">
                    <a:lumMod val="75000"/>
                  </a:schemeClr>
                </a:solidFill>
              </a:rPr>
              <a:t>中的 </a:t>
            </a:r>
            <a:r>
              <a:rPr lang="en-US" altLang="zh-CN" sz="2400" dirty="0" smtClean="0">
                <a:solidFill>
                  <a:schemeClr val="accent6">
                    <a:lumMod val="75000"/>
                  </a:schemeClr>
                </a:solidFill>
              </a:rPr>
              <a:t>legend </a:t>
            </a:r>
            <a:r>
              <a:rPr lang="zh-CN" altLang="en-US" sz="2400" dirty="0" smtClean="0">
                <a:solidFill>
                  <a:schemeClr val="accent6">
                    <a:lumMod val="75000"/>
                  </a:schemeClr>
                </a:solidFill>
              </a:rPr>
              <a:t>图例就是为了帮我们展示出每个数据对应的图像名称</a:t>
            </a:r>
            <a:r>
              <a:rPr lang="en-US" altLang="zh-CN" sz="2400" dirty="0" smtClean="0">
                <a:solidFill>
                  <a:schemeClr val="accent6">
                    <a:lumMod val="75000"/>
                  </a:schemeClr>
                </a:solidFill>
              </a:rPr>
              <a:t>. </a:t>
            </a:r>
            <a:r>
              <a:rPr lang="zh-CN" altLang="en-US" sz="2400" dirty="0" smtClean="0">
                <a:solidFill>
                  <a:schemeClr val="accent6">
                    <a:lumMod val="75000"/>
                  </a:schemeClr>
                </a:solidFill>
              </a:rPr>
              <a:t>更好的让读者认识到你的数据结构</a:t>
            </a:r>
            <a:r>
              <a:rPr lang="en-US" altLang="zh-CN" sz="2400" dirty="0" smtClean="0">
                <a:solidFill>
                  <a:schemeClr val="accent6">
                    <a:lumMod val="75000"/>
                  </a:schemeClr>
                </a:solidFill>
              </a:rPr>
              <a:t>.</a:t>
            </a:r>
          </a:p>
          <a:p>
            <a:endParaRPr lang="en-US" altLang="zh-CN" sz="2400" dirty="0" smtClean="0">
              <a:solidFill>
                <a:schemeClr val="accent6">
                  <a:lumMod val="75000"/>
                </a:schemeClr>
              </a:solidFill>
            </a:endParaRPr>
          </a:p>
          <a:p>
            <a:r>
              <a:rPr lang="en-US" altLang="zh-CN" sz="2400" dirty="0" err="1" smtClean="0">
                <a:solidFill>
                  <a:schemeClr val="accent6">
                    <a:lumMod val="75000"/>
                  </a:schemeClr>
                </a:solidFill>
              </a:rPr>
              <a:t>xlabel</a:t>
            </a:r>
            <a:r>
              <a:rPr lang="zh-CN" altLang="en-US" sz="2400" dirty="0" smtClean="0">
                <a:solidFill>
                  <a:schemeClr val="accent6">
                    <a:lumMod val="75000"/>
                  </a:schemeClr>
                </a:solidFill>
              </a:rPr>
              <a:t>、</a:t>
            </a:r>
            <a:r>
              <a:rPr lang="en-US" altLang="zh-CN" sz="2400" dirty="0" err="1" smtClean="0">
                <a:solidFill>
                  <a:schemeClr val="accent6">
                    <a:lumMod val="75000"/>
                  </a:schemeClr>
                </a:solidFill>
              </a:rPr>
              <a:t>ylabel</a:t>
            </a:r>
            <a:r>
              <a:rPr lang="en-US" altLang="zh-CN" sz="2400" dirty="0" smtClean="0">
                <a:solidFill>
                  <a:schemeClr val="accent6">
                    <a:lumMod val="75000"/>
                  </a:schemeClr>
                </a:solidFill>
              </a:rPr>
              <a:t>:</a:t>
            </a:r>
            <a:r>
              <a:rPr lang="zh-CN" altLang="en-US" sz="2400" dirty="0" smtClean="0">
                <a:solidFill>
                  <a:schemeClr val="accent6">
                    <a:lumMod val="75000"/>
                  </a:schemeClr>
                </a:solidFill>
              </a:rPr>
              <a:t>设置</a:t>
            </a:r>
            <a:r>
              <a:rPr lang="en-US" altLang="zh-CN" sz="2400" dirty="0" smtClean="0">
                <a:solidFill>
                  <a:schemeClr val="accent6">
                    <a:lumMod val="75000"/>
                  </a:schemeClr>
                </a:solidFill>
              </a:rPr>
              <a:t>X</a:t>
            </a:r>
            <a:r>
              <a:rPr lang="zh-CN" altLang="en-US" sz="2400" dirty="0" smtClean="0">
                <a:solidFill>
                  <a:schemeClr val="accent6">
                    <a:lumMod val="75000"/>
                  </a:schemeClr>
                </a:solidFill>
              </a:rPr>
              <a:t>轴</a:t>
            </a:r>
            <a:r>
              <a:rPr lang="en-US" altLang="zh-CN" sz="2400" dirty="0" smtClean="0">
                <a:solidFill>
                  <a:schemeClr val="accent6">
                    <a:lumMod val="75000"/>
                  </a:schemeClr>
                </a:solidFill>
              </a:rPr>
              <a:t>Y</a:t>
            </a:r>
            <a:r>
              <a:rPr lang="zh-CN" altLang="en-US" sz="2400" dirty="0" smtClean="0">
                <a:solidFill>
                  <a:schemeClr val="accent6">
                    <a:lumMod val="75000"/>
                  </a:schemeClr>
                </a:solidFill>
              </a:rPr>
              <a:t>轴标签 </a:t>
            </a:r>
            <a:endParaRPr lang="en-US" altLang="zh-CN" sz="2400" dirty="0" smtClean="0">
              <a:solidFill>
                <a:schemeClr val="accent6">
                  <a:lumMod val="75000"/>
                </a:schemeClr>
              </a:solidFill>
            </a:endParaRPr>
          </a:p>
          <a:p>
            <a:r>
              <a:rPr lang="en-US" altLang="zh-CN" sz="2400" dirty="0" smtClean="0">
                <a:solidFill>
                  <a:schemeClr val="accent6">
                    <a:lumMod val="75000"/>
                  </a:schemeClr>
                </a:solidFill>
              </a:rPr>
              <a:t>title</a:t>
            </a:r>
            <a:r>
              <a:rPr lang="zh-CN" altLang="en-US" sz="2400" dirty="0" smtClean="0">
                <a:solidFill>
                  <a:schemeClr val="accent6">
                    <a:lumMod val="75000"/>
                  </a:schemeClr>
                </a:solidFill>
              </a:rPr>
              <a:t>：设置标题</a:t>
            </a:r>
            <a:endParaRPr lang="en-US" altLang="zh-CN" sz="2400" dirty="0" smtClean="0">
              <a:solidFill>
                <a:schemeClr val="accent6">
                  <a:lumMod val="75000"/>
                </a:schemeClr>
              </a:solidFill>
            </a:endParaRPr>
          </a:p>
          <a:p>
            <a:r>
              <a:rPr lang="en-US" altLang="zh-CN" sz="2400" dirty="0" err="1" smtClean="0">
                <a:solidFill>
                  <a:schemeClr val="accent6">
                    <a:lumMod val="75000"/>
                  </a:schemeClr>
                </a:solidFill>
              </a:rPr>
              <a:t>xlim</a:t>
            </a:r>
            <a:r>
              <a:rPr lang="zh-CN" altLang="en-US" sz="2400" dirty="0">
                <a:solidFill>
                  <a:schemeClr val="accent6">
                    <a:lumMod val="75000"/>
                  </a:schemeClr>
                </a:solidFill>
              </a:rPr>
              <a:t>、</a:t>
            </a:r>
            <a:r>
              <a:rPr lang="en-US" altLang="zh-CN" sz="2400" dirty="0" err="1" smtClean="0">
                <a:solidFill>
                  <a:schemeClr val="accent6">
                    <a:lumMod val="75000"/>
                  </a:schemeClr>
                </a:solidFill>
              </a:rPr>
              <a:t>ylim</a:t>
            </a:r>
            <a:r>
              <a:rPr lang="zh-CN" altLang="en-US" sz="2400" dirty="0" smtClean="0">
                <a:solidFill>
                  <a:schemeClr val="accent6">
                    <a:lumMod val="75000"/>
                  </a:schemeClr>
                </a:solidFill>
              </a:rPr>
              <a:t>：控制图标的范围</a:t>
            </a:r>
            <a:endParaRPr lang="en-US" altLang="zh-CN" sz="2400" dirty="0">
              <a:solidFill>
                <a:schemeClr val="accent6">
                  <a:lumMod val="75000"/>
                </a:schemeClr>
              </a:solidFill>
            </a:endParaRPr>
          </a:p>
          <a:p>
            <a:r>
              <a:rPr lang="en-US" altLang="zh-CN" sz="2400" dirty="0" err="1" smtClean="0">
                <a:solidFill>
                  <a:schemeClr val="accent6">
                    <a:lumMod val="75000"/>
                  </a:schemeClr>
                </a:solidFill>
              </a:rPr>
              <a:t>xticks</a:t>
            </a:r>
            <a:r>
              <a:rPr lang="zh-CN" altLang="en-US" sz="2400" dirty="0" smtClean="0">
                <a:solidFill>
                  <a:schemeClr val="accent6">
                    <a:lumMod val="75000"/>
                  </a:schemeClr>
                </a:solidFill>
              </a:rPr>
              <a:t>、</a:t>
            </a:r>
            <a:r>
              <a:rPr lang="en-US" altLang="zh-CN" sz="2400" dirty="0" err="1" smtClean="0">
                <a:solidFill>
                  <a:schemeClr val="accent6">
                    <a:lumMod val="75000"/>
                  </a:schemeClr>
                </a:solidFill>
              </a:rPr>
              <a:t>yticks</a:t>
            </a:r>
            <a:r>
              <a:rPr lang="en-US" altLang="zh-CN" sz="2400" dirty="0" smtClean="0">
                <a:solidFill>
                  <a:schemeClr val="accent6">
                    <a:lumMod val="75000"/>
                  </a:schemeClr>
                </a:solidFill>
              </a:rPr>
              <a:t>: </a:t>
            </a:r>
            <a:r>
              <a:rPr lang="zh-CN" altLang="en-US" sz="2400" dirty="0" smtClean="0">
                <a:solidFill>
                  <a:schemeClr val="accent6">
                    <a:lumMod val="75000"/>
                  </a:schemeClr>
                </a:solidFill>
              </a:rPr>
              <a:t>控制图标的刻度</a:t>
            </a:r>
            <a:endParaRPr lang="en-US" altLang="zh-CN" sz="2400" dirty="0">
              <a:solidFill>
                <a:schemeClr val="accent6">
                  <a:lumMod val="75000"/>
                </a:schemeClr>
              </a:solidFill>
            </a:endParaRPr>
          </a:p>
          <a:p>
            <a:r>
              <a:rPr lang="en-US" altLang="zh-CN" sz="2400" dirty="0" err="1">
                <a:solidFill>
                  <a:schemeClr val="accent6">
                    <a:lumMod val="75000"/>
                  </a:schemeClr>
                </a:solidFill>
              </a:rPr>
              <a:t>gca</a:t>
            </a:r>
            <a:r>
              <a:rPr lang="zh-CN" altLang="en-US" sz="2400" dirty="0">
                <a:solidFill>
                  <a:schemeClr val="accent6">
                    <a:lumMod val="75000"/>
                  </a:schemeClr>
                </a:solidFill>
              </a:rPr>
              <a:t>获取当前坐标轴</a:t>
            </a:r>
            <a:r>
              <a:rPr lang="zh-CN" altLang="en-US" sz="2400" dirty="0" smtClean="0">
                <a:solidFill>
                  <a:schemeClr val="accent6">
                    <a:lumMod val="75000"/>
                  </a:schemeClr>
                </a:solidFill>
              </a:rPr>
              <a:t>信息</a:t>
            </a:r>
            <a:r>
              <a:rPr lang="zh-CN" altLang="en-US" sz="2400" dirty="0">
                <a:solidFill>
                  <a:schemeClr val="accent6">
                    <a:lumMod val="75000"/>
                  </a:schemeClr>
                </a:solidFill>
              </a:rPr>
              <a:t>。</a:t>
            </a:r>
            <a:r>
              <a:rPr lang="zh-CN" altLang="en-US" sz="2400" dirty="0" smtClean="0">
                <a:solidFill>
                  <a:schemeClr val="accent6">
                    <a:lumMod val="75000"/>
                  </a:schemeClr>
                </a:solidFill>
              </a:rPr>
              <a:t>使用</a:t>
            </a:r>
            <a:r>
              <a:rPr lang="en-US" altLang="zh-CN" sz="2400" dirty="0" smtClean="0">
                <a:solidFill>
                  <a:schemeClr val="accent6">
                    <a:lumMod val="75000"/>
                  </a:schemeClr>
                </a:solidFill>
              </a:rPr>
              <a:t>spines</a:t>
            </a:r>
            <a:r>
              <a:rPr lang="zh-CN" altLang="en-US" sz="2400" dirty="0">
                <a:solidFill>
                  <a:schemeClr val="accent6">
                    <a:lumMod val="75000"/>
                  </a:schemeClr>
                </a:solidFill>
              </a:rPr>
              <a:t>设置</a:t>
            </a:r>
            <a:r>
              <a:rPr lang="zh-CN" altLang="en-US" sz="2400" dirty="0" smtClean="0">
                <a:solidFill>
                  <a:schemeClr val="accent6">
                    <a:lumMod val="75000"/>
                  </a:schemeClr>
                </a:solidFill>
              </a:rPr>
              <a:t>边框</a:t>
            </a:r>
            <a:r>
              <a:rPr lang="en-US" altLang="zh-CN" sz="2400" dirty="0" smtClean="0">
                <a:solidFill>
                  <a:schemeClr val="accent6">
                    <a:lumMod val="75000"/>
                  </a:schemeClr>
                </a:solidFill>
              </a:rPr>
              <a:t>,</a:t>
            </a:r>
            <a:r>
              <a:rPr lang="zh-CN" altLang="en-US" sz="2400" dirty="0" smtClean="0">
                <a:solidFill>
                  <a:schemeClr val="accent6">
                    <a:lumMod val="75000"/>
                  </a:schemeClr>
                </a:solidFill>
              </a:rPr>
              <a:t>使用</a:t>
            </a:r>
            <a:r>
              <a:rPr lang="en-US" altLang="zh-CN" sz="2400" dirty="0" err="1" smtClean="0">
                <a:solidFill>
                  <a:schemeClr val="accent6">
                    <a:lumMod val="75000"/>
                  </a:schemeClr>
                </a:solidFill>
              </a:rPr>
              <a:t>set_color</a:t>
            </a:r>
            <a:r>
              <a:rPr lang="zh-CN" altLang="en-US" sz="2400" dirty="0">
                <a:solidFill>
                  <a:schemeClr val="accent6">
                    <a:lumMod val="75000"/>
                  </a:schemeClr>
                </a:solidFill>
              </a:rPr>
              <a:t>设置边框颜色：默认白色</a:t>
            </a:r>
            <a:endParaRPr lang="en-US" altLang="zh-CN" sz="2400" dirty="0" smtClean="0">
              <a:solidFill>
                <a:schemeClr val="accent6">
                  <a:lumMod val="75000"/>
                </a:schemeClr>
              </a:solidFill>
            </a:endParaRPr>
          </a:p>
          <a:p>
            <a:endParaRPr lang="en-US" altLang="zh-CN" sz="2400" dirty="0" smtClean="0">
              <a:solidFill>
                <a:schemeClr val="accent6">
                  <a:lumMod val="75000"/>
                </a:schemeClr>
              </a:solidFill>
            </a:endParaRPr>
          </a:p>
          <a:p>
            <a:r>
              <a:rPr lang="zh-CN" altLang="en-US" sz="2400" dirty="0" smtClean="0">
                <a:solidFill>
                  <a:schemeClr val="accent6">
                    <a:lumMod val="75000"/>
                  </a:schemeClr>
                </a:solidFill>
              </a:rPr>
              <a:t>解决</a:t>
            </a:r>
            <a:r>
              <a:rPr lang="zh-CN" altLang="en-US" sz="2400" dirty="0">
                <a:solidFill>
                  <a:schemeClr val="accent6">
                    <a:lumMod val="75000"/>
                  </a:schemeClr>
                </a:solidFill>
              </a:rPr>
              <a:t>中文显示问题</a:t>
            </a:r>
          </a:p>
          <a:p>
            <a:r>
              <a:rPr lang="en-US" altLang="zh-CN" sz="2400" dirty="0" err="1">
                <a:solidFill>
                  <a:schemeClr val="accent6">
                    <a:lumMod val="75000"/>
                  </a:schemeClr>
                </a:solidFill>
              </a:rPr>
              <a:t>mpl.rcParams</a:t>
            </a:r>
            <a:r>
              <a:rPr lang="en-US" altLang="zh-CN" sz="2400" dirty="0">
                <a:solidFill>
                  <a:schemeClr val="accent6">
                    <a:lumMod val="75000"/>
                  </a:schemeClr>
                </a:solidFill>
              </a:rPr>
              <a:t>['</a:t>
            </a:r>
            <a:r>
              <a:rPr lang="en-US" altLang="zh-CN" sz="2400" dirty="0" err="1">
                <a:solidFill>
                  <a:schemeClr val="accent6">
                    <a:lumMod val="75000"/>
                  </a:schemeClr>
                </a:solidFill>
              </a:rPr>
              <a:t>font.sans</a:t>
            </a:r>
            <a:r>
              <a:rPr lang="en-US" altLang="zh-CN" sz="2400" dirty="0">
                <a:solidFill>
                  <a:schemeClr val="accent6">
                    <a:lumMod val="75000"/>
                  </a:schemeClr>
                </a:solidFill>
              </a:rPr>
              <a:t>-serif'] = ['</a:t>
            </a:r>
            <a:r>
              <a:rPr lang="en-US" altLang="zh-CN" sz="2400" dirty="0" err="1">
                <a:solidFill>
                  <a:schemeClr val="accent6">
                    <a:lumMod val="75000"/>
                  </a:schemeClr>
                </a:solidFill>
              </a:rPr>
              <a:t>SimHei</a:t>
            </a:r>
            <a:r>
              <a:rPr lang="en-US" altLang="zh-CN" sz="2400" dirty="0">
                <a:solidFill>
                  <a:schemeClr val="accent6">
                    <a:lumMod val="75000"/>
                  </a:schemeClr>
                </a:solidFill>
              </a:rPr>
              <a:t>']</a:t>
            </a:r>
          </a:p>
          <a:p>
            <a:r>
              <a:rPr lang="en-US" altLang="zh-CN" sz="2400" dirty="0" err="1">
                <a:solidFill>
                  <a:schemeClr val="accent6">
                    <a:lumMod val="75000"/>
                  </a:schemeClr>
                </a:solidFill>
              </a:rPr>
              <a:t>mpl.rcParams</a:t>
            </a:r>
            <a:r>
              <a:rPr lang="en-US" altLang="zh-CN" sz="2400" dirty="0">
                <a:solidFill>
                  <a:schemeClr val="accent6">
                    <a:lumMod val="75000"/>
                  </a:schemeClr>
                </a:solidFill>
              </a:rPr>
              <a:t>['</a:t>
            </a:r>
            <a:r>
              <a:rPr lang="en-US" altLang="zh-CN" sz="2400" dirty="0" err="1">
                <a:solidFill>
                  <a:schemeClr val="accent6">
                    <a:lumMod val="75000"/>
                  </a:schemeClr>
                </a:solidFill>
              </a:rPr>
              <a:t>axes.unicode_minus</a:t>
            </a:r>
            <a:r>
              <a:rPr lang="en-US" altLang="zh-CN" sz="2400" dirty="0">
                <a:solidFill>
                  <a:schemeClr val="accent6">
                    <a:lumMod val="75000"/>
                  </a:schemeClr>
                </a:solidFill>
              </a:rPr>
              <a:t>'] = </a:t>
            </a:r>
            <a:r>
              <a:rPr lang="en-US" altLang="zh-CN" sz="2400" dirty="0" smtClean="0">
                <a:solidFill>
                  <a:schemeClr val="accent6">
                    <a:lumMod val="75000"/>
                  </a:schemeClr>
                </a:solidFill>
              </a:rPr>
              <a:t>False</a:t>
            </a:r>
          </a:p>
          <a:p>
            <a:endParaRPr lang="zh-CN" altLang="en-US" dirty="0">
              <a:solidFill>
                <a:schemeClr val="accent6">
                  <a:lumMod val="75000"/>
                </a:schemeClr>
              </a:solidFill>
            </a:endParaRPr>
          </a:p>
        </p:txBody>
      </p:sp>
    </p:spTree>
    <p:extLst>
      <p:ext uri="{BB962C8B-B14F-4D97-AF65-F5344CB8AC3E}">
        <p14:creationId xmlns:p14="http://schemas.microsoft.com/office/powerpoint/2010/main" val="27849676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ym typeface="+mn-ea"/>
              </a:rPr>
              <a:t>matplotlib</a:t>
            </a:r>
            <a:r>
              <a:rPr lang="zh-CN" altLang="en-US" dirty="0">
                <a:sym typeface="+mn-ea"/>
              </a:rPr>
              <a:t>：刻度、标题、标签和图例</a:t>
            </a:r>
            <a:endParaRPr lang="en-US" altLang="zh-CN" dirty="0">
              <a:sym typeface="+mn-ea"/>
            </a:endParaRPr>
          </a:p>
        </p:txBody>
      </p:sp>
      <p:sp>
        <p:nvSpPr>
          <p:cNvPr id="6" name="矩形 5"/>
          <p:cNvSpPr/>
          <p:nvPr/>
        </p:nvSpPr>
        <p:spPr>
          <a:xfrm>
            <a:off x="622598" y="1016213"/>
            <a:ext cx="10414594" cy="1292662"/>
          </a:xfrm>
          <a:prstGeom prst="rect">
            <a:avLst/>
          </a:prstGeom>
        </p:spPr>
        <p:txBody>
          <a:bodyPr wrap="square">
            <a:spAutoFit/>
          </a:bodyPr>
          <a:lstStyle/>
          <a:p>
            <a:endParaRPr lang="en-US" altLang="zh-CN" dirty="0"/>
          </a:p>
          <a:p>
            <a:endParaRPr lang="zh-CN" altLang="en-US" dirty="0" smtClean="0">
              <a:solidFill>
                <a:schemeClr val="accent6">
                  <a:lumMod val="75000"/>
                </a:schemeClr>
              </a:solidFill>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sz="18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327369" y="926791"/>
            <a:ext cx="7005052" cy="5931481"/>
          </a:xfrm>
          <a:prstGeom prst="rect">
            <a:avLst/>
          </a:prstGeom>
        </p:spPr>
      </p:pic>
    </p:spTree>
    <p:extLst>
      <p:ext uri="{BB962C8B-B14F-4D97-AF65-F5344CB8AC3E}">
        <p14:creationId xmlns:p14="http://schemas.microsoft.com/office/powerpoint/2010/main" val="1891200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702" y="189434"/>
            <a:ext cx="8229600" cy="752475"/>
          </a:xfrm>
        </p:spPr>
        <p:txBody>
          <a:bodyPr/>
          <a:lstStyle/>
          <a:p>
            <a:r>
              <a:rPr lang="en-US" altLang="zh-CN" dirty="0" smtClean="0"/>
              <a:t>2.</a:t>
            </a:r>
            <a:r>
              <a:rPr lang="zh-CN" altLang="en-US" dirty="0" smtClean="0"/>
              <a:t>进程</a:t>
            </a:r>
            <a:r>
              <a:rPr lang="zh-CN" altLang="en-US" dirty="0"/>
              <a:t>与线程的</a:t>
            </a:r>
            <a:r>
              <a:rPr lang="zh-CN" altLang="en-US" dirty="0" smtClean="0"/>
              <a:t>区别</a:t>
            </a:r>
            <a:r>
              <a:rPr lang="en-US" altLang="zh-CN" dirty="0" smtClean="0"/>
              <a:t>1</a:t>
            </a:r>
            <a:endParaRPr lang="zh-CN" altLang="en-US" dirty="0"/>
          </a:p>
        </p:txBody>
      </p:sp>
      <p:pic>
        <p:nvPicPr>
          <p:cNvPr id="5" name="内容占位符 4"/>
          <p:cNvPicPr>
            <a:picLocks noGrp="1" noChangeAspect="1"/>
          </p:cNvPicPr>
          <p:nvPr>
            <p:ph idx="13"/>
          </p:nvPr>
        </p:nvPicPr>
        <p:blipFill>
          <a:blip r:embed="rId2"/>
          <a:stretch>
            <a:fillRect/>
          </a:stretch>
        </p:blipFill>
        <p:spPr>
          <a:xfrm>
            <a:off x="1918742" y="1125538"/>
            <a:ext cx="8301196" cy="5540971"/>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ym typeface="+mn-ea"/>
              </a:rPr>
              <a:t>matplotlib</a:t>
            </a:r>
            <a:r>
              <a:rPr lang="zh-CN" altLang="en-US" dirty="0">
                <a:sym typeface="+mn-ea"/>
              </a:rPr>
              <a:t>：刻度、标题、标签和图例</a:t>
            </a:r>
            <a:endParaRPr lang="en-US" altLang="zh-CN" dirty="0">
              <a:sym typeface="+mn-ea"/>
            </a:endParaRPr>
          </a:p>
        </p:txBody>
      </p:sp>
      <p:sp>
        <p:nvSpPr>
          <p:cNvPr id="6" name="矩形 5"/>
          <p:cNvSpPr/>
          <p:nvPr/>
        </p:nvSpPr>
        <p:spPr>
          <a:xfrm>
            <a:off x="622598" y="1016213"/>
            <a:ext cx="10414594" cy="1292662"/>
          </a:xfrm>
          <a:prstGeom prst="rect">
            <a:avLst/>
          </a:prstGeom>
        </p:spPr>
        <p:txBody>
          <a:bodyPr wrap="square">
            <a:spAutoFit/>
          </a:bodyPr>
          <a:lstStyle/>
          <a:p>
            <a:endParaRPr lang="en-US" altLang="zh-CN" dirty="0"/>
          </a:p>
          <a:p>
            <a:endParaRPr lang="zh-CN" altLang="en-US" dirty="0" smtClean="0">
              <a:solidFill>
                <a:schemeClr val="accent6">
                  <a:lumMod val="75000"/>
                </a:schemeClr>
              </a:solidFill>
            </a:endParaRPr>
          </a:p>
          <a:p>
            <a:endParaRPr lang="en-US" altLang="zh-CN" sz="1800" dirty="0" smtClean="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sz="18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2777132" y="1197546"/>
            <a:ext cx="6105525" cy="5162550"/>
          </a:xfrm>
          <a:prstGeom prst="rect">
            <a:avLst/>
          </a:prstGeom>
        </p:spPr>
      </p:pic>
    </p:spTree>
    <p:extLst>
      <p:ext uri="{BB962C8B-B14F-4D97-AF65-F5344CB8AC3E}">
        <p14:creationId xmlns:p14="http://schemas.microsoft.com/office/powerpoint/2010/main" val="9197895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sym typeface="+mn-ea"/>
              </a:rPr>
              <a:t>Matplotlib</a:t>
            </a:r>
            <a:r>
              <a:rPr lang="zh-CN" altLang="en-US" dirty="0" smtClean="0">
                <a:sym typeface="+mn-ea"/>
              </a:rPr>
              <a:t>：</a:t>
            </a:r>
            <a:r>
              <a:rPr lang="en-US" altLang="zh-CN" dirty="0" smtClean="0">
                <a:sym typeface="+mn-ea"/>
              </a:rPr>
              <a:t>Subplot </a:t>
            </a:r>
            <a:r>
              <a:rPr lang="zh-CN" altLang="en-US" dirty="0" smtClean="0">
                <a:sym typeface="+mn-ea"/>
              </a:rPr>
              <a:t>子图</a:t>
            </a:r>
            <a:endParaRPr lang="en-US" altLang="zh-CN" dirty="0">
              <a:sym typeface="+mn-ea"/>
            </a:endParaRPr>
          </a:p>
        </p:txBody>
      </p:sp>
      <p:sp>
        <p:nvSpPr>
          <p:cNvPr id="4" name="内容占位符 3"/>
          <p:cNvSpPr>
            <a:spLocks noGrp="1"/>
          </p:cNvSpPr>
          <p:nvPr>
            <p:ph idx="13"/>
          </p:nvPr>
        </p:nvSpPr>
        <p:spPr>
          <a:xfrm>
            <a:off x="506095" y="1159510"/>
            <a:ext cx="11178540" cy="5000625"/>
          </a:xfrm>
        </p:spPr>
        <p:txBody>
          <a:bodyPr>
            <a:normAutofit/>
          </a:bodyPr>
          <a:lstStyle/>
          <a:p>
            <a:pPr marL="0" indent="0">
              <a:lnSpc>
                <a:spcPct val="150000"/>
              </a:lnSpc>
              <a:buNone/>
            </a:pPr>
            <a:r>
              <a:rPr lang="en-US" altLang="zh-CN" dirty="0" smtClean="0">
                <a:solidFill>
                  <a:schemeClr val="accent6">
                    <a:lumMod val="75000"/>
                  </a:schemeClr>
                </a:solidFill>
              </a:rPr>
              <a:t>Subplot</a:t>
            </a:r>
            <a:r>
              <a:rPr lang="zh-CN" altLang="en-US" dirty="0">
                <a:solidFill>
                  <a:schemeClr val="accent6">
                    <a:lumMod val="75000"/>
                  </a:schemeClr>
                </a:solidFill>
              </a:rPr>
              <a:t>：子图，</a:t>
            </a:r>
            <a:r>
              <a:rPr lang="en-US" altLang="zh-CN" dirty="0">
                <a:solidFill>
                  <a:schemeClr val="accent6">
                    <a:lumMod val="75000"/>
                  </a:schemeClr>
                </a:solidFill>
              </a:rPr>
              <a:t>figure</a:t>
            </a:r>
            <a:r>
              <a:rPr lang="zh-CN" altLang="en-US" dirty="0">
                <a:solidFill>
                  <a:schemeClr val="accent6">
                    <a:lumMod val="75000"/>
                  </a:schemeClr>
                </a:solidFill>
              </a:rPr>
              <a:t>对象下创建一个或多个</a:t>
            </a:r>
            <a:r>
              <a:rPr lang="en-US" altLang="zh-CN" dirty="0">
                <a:solidFill>
                  <a:schemeClr val="accent6">
                    <a:lumMod val="75000"/>
                  </a:schemeClr>
                </a:solidFill>
              </a:rPr>
              <a:t>subplot</a:t>
            </a:r>
            <a:r>
              <a:rPr lang="zh-CN" altLang="en-US" dirty="0">
                <a:solidFill>
                  <a:schemeClr val="accent6">
                    <a:lumMod val="75000"/>
                  </a:schemeClr>
                </a:solidFill>
              </a:rPr>
              <a:t>对象</a:t>
            </a:r>
            <a:r>
              <a:rPr lang="en-US" altLang="zh-CN" dirty="0">
                <a:solidFill>
                  <a:schemeClr val="accent6">
                    <a:lumMod val="75000"/>
                  </a:schemeClr>
                </a:solidFill>
              </a:rPr>
              <a:t>(</a:t>
            </a:r>
            <a:r>
              <a:rPr lang="zh-CN" altLang="en-US" dirty="0">
                <a:solidFill>
                  <a:schemeClr val="accent6">
                    <a:lumMod val="75000"/>
                  </a:schemeClr>
                </a:solidFill>
              </a:rPr>
              <a:t>即</a:t>
            </a:r>
            <a:r>
              <a:rPr lang="en-US" altLang="zh-CN" dirty="0">
                <a:solidFill>
                  <a:schemeClr val="accent6">
                    <a:lumMod val="75000"/>
                  </a:schemeClr>
                </a:solidFill>
              </a:rPr>
              <a:t>axes)</a:t>
            </a:r>
            <a:r>
              <a:rPr lang="zh-CN" altLang="en-US" dirty="0">
                <a:solidFill>
                  <a:schemeClr val="accent6">
                    <a:lumMod val="75000"/>
                  </a:schemeClr>
                </a:solidFill>
              </a:rPr>
              <a:t>用于绘制图像</a:t>
            </a:r>
            <a:r>
              <a:rPr lang="zh-CN" altLang="en-US" dirty="0" smtClean="0">
                <a:solidFill>
                  <a:schemeClr val="accent6">
                    <a:lumMod val="75000"/>
                  </a:schemeClr>
                </a:solidFill>
              </a:rPr>
              <a:t>。</a:t>
            </a:r>
            <a:endParaRPr lang="en-US" altLang="zh-CN" dirty="0" smtClean="0">
              <a:solidFill>
                <a:schemeClr val="accent6">
                  <a:lumMod val="75000"/>
                </a:schemeClr>
              </a:solidFill>
            </a:endParaRPr>
          </a:p>
          <a:p>
            <a:pPr marL="0" indent="0">
              <a:lnSpc>
                <a:spcPct val="150000"/>
              </a:lnSpc>
              <a:buNone/>
            </a:pPr>
            <a:r>
              <a:rPr lang="en-US" altLang="zh-CN" dirty="0">
                <a:solidFill>
                  <a:schemeClr val="accent6">
                    <a:lumMod val="75000"/>
                  </a:schemeClr>
                </a:solidFill>
              </a:rPr>
              <a:t>subplot(</a:t>
            </a:r>
            <a:r>
              <a:rPr lang="en-US" altLang="zh-CN" dirty="0" err="1">
                <a:solidFill>
                  <a:schemeClr val="accent6">
                    <a:lumMod val="75000"/>
                  </a:schemeClr>
                </a:solidFill>
              </a:rPr>
              <a:t>numRows</a:t>
            </a:r>
            <a:r>
              <a:rPr lang="en-US" altLang="zh-CN" dirty="0">
                <a:solidFill>
                  <a:schemeClr val="accent6">
                    <a:lumMod val="75000"/>
                  </a:schemeClr>
                </a:solidFill>
              </a:rPr>
              <a:t>, </a:t>
            </a:r>
            <a:r>
              <a:rPr lang="en-US" altLang="zh-CN" dirty="0" err="1">
                <a:solidFill>
                  <a:schemeClr val="accent6">
                    <a:lumMod val="75000"/>
                  </a:schemeClr>
                </a:solidFill>
              </a:rPr>
              <a:t>numCols</a:t>
            </a:r>
            <a:r>
              <a:rPr lang="en-US" altLang="zh-CN" dirty="0">
                <a:solidFill>
                  <a:schemeClr val="accent6">
                    <a:lumMod val="75000"/>
                  </a:schemeClr>
                </a:solidFill>
              </a:rPr>
              <a:t>, </a:t>
            </a:r>
            <a:r>
              <a:rPr lang="en-US" altLang="zh-CN" dirty="0" err="1">
                <a:solidFill>
                  <a:schemeClr val="accent6">
                    <a:lumMod val="75000"/>
                  </a:schemeClr>
                </a:solidFill>
              </a:rPr>
              <a:t>plotNum</a:t>
            </a:r>
            <a:r>
              <a:rPr lang="en-US" altLang="zh-CN" dirty="0">
                <a:solidFill>
                  <a:schemeClr val="accent6">
                    <a:lumMod val="75000"/>
                  </a:schemeClr>
                </a:solidFill>
              </a:rPr>
              <a:t>)</a:t>
            </a:r>
            <a:endParaRPr lang="en-US" altLang="zh-CN" dirty="0" smtClean="0">
              <a:solidFill>
                <a:schemeClr val="accent6">
                  <a:lumMod val="75000"/>
                </a:schemeClr>
              </a:solidFill>
            </a:endParaRPr>
          </a:p>
          <a:p>
            <a:pPr marL="0" indent="0">
              <a:lnSpc>
                <a:spcPct val="150000"/>
              </a:lnSpc>
              <a:buNone/>
            </a:pPr>
            <a:endParaRPr lang="en-US" altLang="zh-CN" dirty="0" smtClean="0">
              <a:solidFill>
                <a:schemeClr val="accent6">
                  <a:lumMod val="75000"/>
                </a:schemeClr>
              </a:solidFill>
            </a:endParaRPr>
          </a:p>
          <a:p>
            <a:pPr marL="0" indent="0">
              <a:lnSpc>
                <a:spcPct val="150000"/>
              </a:lnSpc>
              <a:buNone/>
            </a:pPr>
            <a:endParaRPr lang="zh-CN" altLang="en-US" dirty="0"/>
          </a:p>
        </p:txBody>
      </p:sp>
      <p:pic>
        <p:nvPicPr>
          <p:cNvPr id="2" name="图片 1"/>
          <p:cNvPicPr>
            <a:picLocks noChangeAspect="1"/>
          </p:cNvPicPr>
          <p:nvPr/>
        </p:nvPicPr>
        <p:blipFill>
          <a:blip r:embed="rId3"/>
          <a:stretch>
            <a:fillRect/>
          </a:stretch>
        </p:blipFill>
        <p:spPr>
          <a:xfrm>
            <a:off x="906235" y="3659822"/>
            <a:ext cx="3562350" cy="2238375"/>
          </a:xfrm>
          <a:prstGeom prst="rect">
            <a:avLst/>
          </a:prstGeom>
        </p:spPr>
      </p:pic>
      <p:pic>
        <p:nvPicPr>
          <p:cNvPr id="6" name="图片 5"/>
          <p:cNvPicPr>
            <a:picLocks noChangeAspect="1"/>
          </p:cNvPicPr>
          <p:nvPr/>
        </p:nvPicPr>
        <p:blipFill>
          <a:blip r:embed="rId4"/>
          <a:stretch>
            <a:fillRect/>
          </a:stretch>
        </p:blipFill>
        <p:spPr>
          <a:xfrm>
            <a:off x="4871070" y="3275961"/>
            <a:ext cx="4293948" cy="3587180"/>
          </a:xfrm>
          <a:prstGeom prst="rect">
            <a:avLst/>
          </a:prstGeom>
        </p:spPr>
      </p:pic>
    </p:spTree>
    <p:extLst>
      <p:ext uri="{BB962C8B-B14F-4D97-AF65-F5344CB8AC3E}">
        <p14:creationId xmlns:p14="http://schemas.microsoft.com/office/powerpoint/2010/main" val="6711923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sym typeface="+mn-ea"/>
              </a:rPr>
              <a:t>Matplotlib</a:t>
            </a:r>
            <a:r>
              <a:rPr lang="zh-CN" altLang="en-US" dirty="0" smtClean="0">
                <a:sym typeface="+mn-ea"/>
              </a:rPr>
              <a:t>：</a:t>
            </a:r>
            <a:r>
              <a:rPr lang="en-US" altLang="zh-CN" dirty="0" smtClean="0">
                <a:sym typeface="+mn-ea"/>
              </a:rPr>
              <a:t>Subplot </a:t>
            </a:r>
            <a:r>
              <a:rPr lang="zh-CN" altLang="en-US" dirty="0" smtClean="0">
                <a:sym typeface="+mn-ea"/>
              </a:rPr>
              <a:t>子图</a:t>
            </a:r>
            <a:endParaRPr lang="en-US" altLang="zh-CN" dirty="0">
              <a:sym typeface="+mn-ea"/>
            </a:endParaRPr>
          </a:p>
        </p:txBody>
      </p:sp>
      <p:sp>
        <p:nvSpPr>
          <p:cNvPr id="4" name="内容占位符 3"/>
          <p:cNvSpPr>
            <a:spLocks noGrp="1"/>
          </p:cNvSpPr>
          <p:nvPr>
            <p:ph idx="13"/>
          </p:nvPr>
        </p:nvSpPr>
        <p:spPr>
          <a:xfrm>
            <a:off x="506095" y="1159510"/>
            <a:ext cx="11178540" cy="5000625"/>
          </a:xfrm>
        </p:spPr>
        <p:txBody>
          <a:bodyPr>
            <a:normAutofit fontScale="62500" lnSpcReduction="20000"/>
          </a:bodyPr>
          <a:lstStyle/>
          <a:p>
            <a:pPr marL="0" indent="0">
              <a:lnSpc>
                <a:spcPct val="150000"/>
              </a:lnSpc>
              <a:buNone/>
            </a:pPr>
            <a:r>
              <a:rPr lang="zh-CN" altLang="en-US" dirty="0" smtClean="0">
                <a:solidFill>
                  <a:schemeClr val="accent6">
                    <a:lumMod val="75000"/>
                  </a:schemeClr>
                </a:solidFill>
              </a:rPr>
              <a:t>面向对象的形式：</a:t>
            </a:r>
            <a:endParaRPr lang="en-US" altLang="zh-CN" dirty="0" smtClean="0">
              <a:solidFill>
                <a:schemeClr val="accent6">
                  <a:lumMod val="75000"/>
                </a:schemeClr>
              </a:solidFill>
            </a:endParaRPr>
          </a:p>
          <a:p>
            <a:pPr marL="0" indent="0">
              <a:lnSpc>
                <a:spcPct val="150000"/>
              </a:lnSpc>
              <a:buNone/>
            </a:pPr>
            <a:r>
              <a:rPr lang="en-US" altLang="zh-CN" dirty="0" smtClean="0">
                <a:solidFill>
                  <a:schemeClr val="accent6">
                    <a:lumMod val="75000"/>
                  </a:schemeClr>
                </a:solidFill>
              </a:rPr>
              <a:t>fig </a:t>
            </a:r>
            <a:r>
              <a:rPr lang="en-US" altLang="zh-CN" dirty="0">
                <a:solidFill>
                  <a:schemeClr val="accent6">
                    <a:lumMod val="75000"/>
                  </a:schemeClr>
                </a:solidFill>
              </a:rPr>
              <a:t>= </a:t>
            </a:r>
            <a:r>
              <a:rPr lang="en-US" altLang="zh-CN" dirty="0" err="1">
                <a:solidFill>
                  <a:schemeClr val="accent6">
                    <a:lumMod val="75000"/>
                  </a:schemeClr>
                </a:solidFill>
              </a:rPr>
              <a:t>plt.figure</a:t>
            </a:r>
            <a:r>
              <a:rPr lang="en-US" altLang="zh-CN" dirty="0">
                <a:solidFill>
                  <a:schemeClr val="accent6">
                    <a:lumMod val="75000"/>
                  </a:schemeClr>
                </a:solidFill>
              </a:rPr>
              <a:t>()</a:t>
            </a:r>
          </a:p>
          <a:p>
            <a:pPr marL="0" indent="0">
              <a:lnSpc>
                <a:spcPct val="150000"/>
              </a:lnSpc>
              <a:buNone/>
            </a:pPr>
            <a:r>
              <a:rPr lang="en-US" altLang="zh-CN" dirty="0">
                <a:solidFill>
                  <a:schemeClr val="accent6">
                    <a:lumMod val="75000"/>
                  </a:schemeClr>
                </a:solidFill>
              </a:rPr>
              <a:t>    Figure</a:t>
            </a:r>
            <a:r>
              <a:rPr lang="zh-CN" altLang="en-US" dirty="0">
                <a:solidFill>
                  <a:schemeClr val="accent6">
                    <a:lumMod val="75000"/>
                  </a:schemeClr>
                </a:solidFill>
              </a:rPr>
              <a:t>实例</a:t>
            </a:r>
          </a:p>
          <a:p>
            <a:pPr marL="0" indent="0">
              <a:lnSpc>
                <a:spcPct val="150000"/>
              </a:lnSpc>
              <a:buNone/>
            </a:pPr>
            <a:r>
              <a:rPr lang="zh-CN" altLang="en-US" dirty="0">
                <a:solidFill>
                  <a:schemeClr val="accent6">
                    <a:lumMod val="75000"/>
                  </a:schemeClr>
                </a:solidFill>
              </a:rPr>
              <a:t>    可以添加</a:t>
            </a:r>
            <a:r>
              <a:rPr lang="en-US" altLang="zh-CN" dirty="0">
                <a:solidFill>
                  <a:schemeClr val="accent6">
                    <a:lumMod val="75000"/>
                  </a:schemeClr>
                </a:solidFill>
              </a:rPr>
              <a:t>Axes</a:t>
            </a:r>
            <a:r>
              <a:rPr lang="zh-CN" altLang="en-US" dirty="0">
                <a:solidFill>
                  <a:schemeClr val="accent6">
                    <a:lumMod val="75000"/>
                  </a:schemeClr>
                </a:solidFill>
              </a:rPr>
              <a:t>实例</a:t>
            </a:r>
          </a:p>
          <a:p>
            <a:pPr marL="0" indent="0">
              <a:lnSpc>
                <a:spcPct val="150000"/>
              </a:lnSpc>
              <a:buNone/>
            </a:pPr>
            <a:r>
              <a:rPr lang="en-US" altLang="zh-CN" dirty="0">
                <a:solidFill>
                  <a:schemeClr val="accent6">
                    <a:lumMod val="75000"/>
                  </a:schemeClr>
                </a:solidFill>
              </a:rPr>
              <a:t>ax = </a:t>
            </a:r>
            <a:r>
              <a:rPr lang="en-US" altLang="zh-CN" dirty="0" err="1">
                <a:solidFill>
                  <a:schemeClr val="accent6">
                    <a:lumMod val="75000"/>
                  </a:schemeClr>
                </a:solidFill>
              </a:rPr>
              <a:t>fig.add_subplot</a:t>
            </a:r>
            <a:r>
              <a:rPr lang="en-US" altLang="zh-CN" dirty="0">
                <a:solidFill>
                  <a:schemeClr val="accent6">
                    <a:lumMod val="75000"/>
                  </a:schemeClr>
                </a:solidFill>
              </a:rPr>
              <a:t>(111)</a:t>
            </a:r>
          </a:p>
          <a:p>
            <a:pPr marL="0" indent="0">
              <a:lnSpc>
                <a:spcPct val="150000"/>
              </a:lnSpc>
              <a:buNone/>
            </a:pPr>
            <a:r>
              <a:rPr lang="en-US" altLang="zh-CN" dirty="0">
                <a:solidFill>
                  <a:schemeClr val="accent6">
                    <a:lumMod val="75000"/>
                  </a:schemeClr>
                </a:solidFill>
              </a:rPr>
              <a:t>    </a:t>
            </a:r>
            <a:r>
              <a:rPr lang="zh-CN" altLang="en-US" dirty="0">
                <a:solidFill>
                  <a:schemeClr val="accent6">
                    <a:lumMod val="75000"/>
                  </a:schemeClr>
                </a:solidFill>
              </a:rPr>
              <a:t>返回</a:t>
            </a:r>
            <a:r>
              <a:rPr lang="en-US" altLang="zh-CN" dirty="0">
                <a:solidFill>
                  <a:schemeClr val="accent6">
                    <a:lumMod val="75000"/>
                  </a:schemeClr>
                </a:solidFill>
              </a:rPr>
              <a:t>Axes</a:t>
            </a:r>
            <a:r>
              <a:rPr lang="zh-CN" altLang="en-US" dirty="0">
                <a:solidFill>
                  <a:schemeClr val="accent6">
                    <a:lumMod val="75000"/>
                  </a:schemeClr>
                </a:solidFill>
              </a:rPr>
              <a:t>实例</a:t>
            </a:r>
          </a:p>
          <a:p>
            <a:pPr marL="0" indent="0">
              <a:lnSpc>
                <a:spcPct val="150000"/>
              </a:lnSpc>
              <a:buNone/>
            </a:pPr>
            <a:r>
              <a:rPr lang="zh-CN" altLang="en-US" dirty="0">
                <a:solidFill>
                  <a:schemeClr val="accent6">
                    <a:lumMod val="75000"/>
                  </a:schemeClr>
                </a:solidFill>
              </a:rPr>
              <a:t>    参数</a:t>
            </a:r>
            <a:r>
              <a:rPr lang="en-US" altLang="zh-CN" dirty="0">
                <a:solidFill>
                  <a:schemeClr val="accent6">
                    <a:lumMod val="75000"/>
                  </a:schemeClr>
                </a:solidFill>
              </a:rPr>
              <a:t>1</a:t>
            </a:r>
            <a:r>
              <a:rPr lang="zh-CN" altLang="en-US" dirty="0">
                <a:solidFill>
                  <a:schemeClr val="accent6">
                    <a:lumMod val="75000"/>
                  </a:schemeClr>
                </a:solidFill>
              </a:rPr>
              <a:t>，子图的总行数</a:t>
            </a:r>
          </a:p>
          <a:p>
            <a:pPr marL="0" indent="0">
              <a:lnSpc>
                <a:spcPct val="150000"/>
              </a:lnSpc>
              <a:buNone/>
            </a:pPr>
            <a:r>
              <a:rPr lang="zh-CN" altLang="en-US" dirty="0">
                <a:solidFill>
                  <a:schemeClr val="accent6">
                    <a:lumMod val="75000"/>
                  </a:schemeClr>
                </a:solidFill>
              </a:rPr>
              <a:t>    参数</a:t>
            </a:r>
            <a:r>
              <a:rPr lang="en-US" altLang="zh-CN" dirty="0">
                <a:solidFill>
                  <a:schemeClr val="accent6">
                    <a:lumMod val="75000"/>
                  </a:schemeClr>
                </a:solidFill>
              </a:rPr>
              <a:t>2</a:t>
            </a:r>
            <a:r>
              <a:rPr lang="zh-CN" altLang="en-US" dirty="0">
                <a:solidFill>
                  <a:schemeClr val="accent6">
                    <a:lumMod val="75000"/>
                  </a:schemeClr>
                </a:solidFill>
              </a:rPr>
              <a:t>，子图的总列数</a:t>
            </a:r>
          </a:p>
          <a:p>
            <a:pPr marL="0" indent="0">
              <a:lnSpc>
                <a:spcPct val="150000"/>
              </a:lnSpc>
              <a:buNone/>
            </a:pPr>
            <a:r>
              <a:rPr lang="zh-CN" altLang="en-US" dirty="0">
                <a:solidFill>
                  <a:schemeClr val="accent6">
                    <a:lumMod val="75000"/>
                  </a:schemeClr>
                </a:solidFill>
              </a:rPr>
              <a:t>    参数</a:t>
            </a:r>
            <a:r>
              <a:rPr lang="en-US" altLang="zh-CN" dirty="0">
                <a:solidFill>
                  <a:schemeClr val="accent6">
                    <a:lumMod val="75000"/>
                  </a:schemeClr>
                </a:solidFill>
              </a:rPr>
              <a:t>3</a:t>
            </a:r>
            <a:r>
              <a:rPr lang="zh-CN" altLang="en-US" dirty="0">
                <a:solidFill>
                  <a:schemeClr val="accent6">
                    <a:lumMod val="75000"/>
                  </a:schemeClr>
                </a:solidFill>
              </a:rPr>
              <a:t>，子图位置</a:t>
            </a:r>
          </a:p>
          <a:p>
            <a:pPr marL="0" indent="0">
              <a:lnSpc>
                <a:spcPct val="150000"/>
              </a:lnSpc>
              <a:buNone/>
            </a:pPr>
            <a:r>
              <a:rPr lang="zh-CN" altLang="en-US" dirty="0">
                <a:solidFill>
                  <a:schemeClr val="accent6">
                    <a:lumMod val="75000"/>
                  </a:schemeClr>
                </a:solidFill>
              </a:rPr>
              <a:t>在</a:t>
            </a:r>
            <a:r>
              <a:rPr lang="en-US" altLang="zh-CN" dirty="0">
                <a:solidFill>
                  <a:schemeClr val="accent6">
                    <a:lumMod val="75000"/>
                  </a:schemeClr>
                </a:solidFill>
              </a:rPr>
              <a:t>Figure</a:t>
            </a:r>
            <a:r>
              <a:rPr lang="zh-CN" altLang="en-US" dirty="0">
                <a:solidFill>
                  <a:schemeClr val="accent6">
                    <a:lumMod val="75000"/>
                  </a:schemeClr>
                </a:solidFill>
              </a:rPr>
              <a:t>上添加子图的常用方法</a:t>
            </a:r>
            <a:endParaRPr lang="en-US" altLang="zh-CN" dirty="0" smtClean="0">
              <a:solidFill>
                <a:schemeClr val="accent6">
                  <a:lumMod val="75000"/>
                </a:schemeClr>
              </a:solidFill>
            </a:endParaRPr>
          </a:p>
          <a:p>
            <a:pPr marL="0" indent="0">
              <a:lnSpc>
                <a:spcPct val="150000"/>
              </a:lnSpc>
              <a:buNone/>
            </a:pPr>
            <a:endParaRPr lang="zh-CN" altLang="en-US" dirty="0"/>
          </a:p>
        </p:txBody>
      </p:sp>
      <p:pic>
        <p:nvPicPr>
          <p:cNvPr id="7" name="图片 6"/>
          <p:cNvPicPr>
            <a:picLocks noChangeAspect="1"/>
          </p:cNvPicPr>
          <p:nvPr/>
        </p:nvPicPr>
        <p:blipFill>
          <a:blip r:embed="rId3"/>
          <a:stretch>
            <a:fillRect/>
          </a:stretch>
        </p:blipFill>
        <p:spPr>
          <a:xfrm>
            <a:off x="6095365" y="1159510"/>
            <a:ext cx="4835336" cy="5590034"/>
          </a:xfrm>
          <a:prstGeom prst="rect">
            <a:avLst/>
          </a:prstGeom>
        </p:spPr>
      </p:pic>
    </p:spTree>
    <p:extLst>
      <p:ext uri="{BB962C8B-B14F-4D97-AF65-F5344CB8AC3E}">
        <p14:creationId xmlns:p14="http://schemas.microsoft.com/office/powerpoint/2010/main" val="3239286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Figure</a:t>
            </a:r>
            <a:r>
              <a:rPr lang="zh-CN" altLang="en-US">
                <a:sym typeface="+mn-ea"/>
              </a:rPr>
              <a:t>和</a:t>
            </a:r>
            <a:r>
              <a:rPr lang="en-US" altLang="zh-CN">
                <a:sym typeface="+mn-ea"/>
              </a:rPr>
              <a:t>Subplot</a:t>
            </a:r>
          </a:p>
        </p:txBody>
      </p:sp>
      <p:pic>
        <p:nvPicPr>
          <p:cNvPr id="4" name="图片 3"/>
          <p:cNvPicPr>
            <a:picLocks noChangeAspect="1"/>
          </p:cNvPicPr>
          <p:nvPr/>
        </p:nvPicPr>
        <p:blipFill>
          <a:blip r:embed="rId3"/>
          <a:stretch>
            <a:fillRect/>
          </a:stretch>
        </p:blipFill>
        <p:spPr>
          <a:xfrm>
            <a:off x="2502902" y="1197546"/>
            <a:ext cx="6340375" cy="5284989"/>
          </a:xfrm>
          <a:prstGeom prst="rect">
            <a:avLst/>
          </a:prstGeom>
        </p:spPr>
      </p:pic>
    </p:spTree>
    <p:extLst>
      <p:ext uri="{BB962C8B-B14F-4D97-AF65-F5344CB8AC3E}">
        <p14:creationId xmlns:p14="http://schemas.microsoft.com/office/powerpoint/2010/main" val="41691284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Subplots</a:t>
            </a:r>
          </a:p>
        </p:txBody>
      </p:sp>
      <p:sp>
        <p:nvSpPr>
          <p:cNvPr id="4" name="矩形 3"/>
          <p:cNvSpPr/>
          <p:nvPr/>
        </p:nvSpPr>
        <p:spPr>
          <a:xfrm>
            <a:off x="766614" y="959093"/>
            <a:ext cx="10945216" cy="3023905"/>
          </a:xfrm>
          <a:prstGeom prst="rect">
            <a:avLst/>
          </a:prstGeom>
        </p:spPr>
        <p:txBody>
          <a:bodyPr wrap="square">
            <a:spAutoFit/>
          </a:bodyPr>
          <a:lstStyle/>
          <a:p>
            <a:pPr>
              <a:lnSpc>
                <a:spcPct val="150000"/>
              </a:lnSpc>
            </a:pPr>
            <a:r>
              <a:rPr lang="en-US" altLang="zh-CN" sz="2400" dirty="0" err="1" smtClean="0">
                <a:solidFill>
                  <a:schemeClr val="accent6">
                    <a:lumMod val="75000"/>
                  </a:schemeClr>
                </a:solidFill>
              </a:rPr>
              <a:t>Sublots</a:t>
            </a:r>
            <a:r>
              <a:rPr lang="en-US" altLang="zh-CN" sz="2400" dirty="0" smtClean="0">
                <a:solidFill>
                  <a:schemeClr val="accent6">
                    <a:lumMod val="75000"/>
                  </a:schemeClr>
                </a:solidFill>
              </a:rPr>
              <a:t>():</a:t>
            </a:r>
            <a:r>
              <a:rPr lang="zh-CN" altLang="en-US" sz="2400" dirty="0" smtClean="0">
                <a:solidFill>
                  <a:schemeClr val="accent6">
                    <a:lumMod val="75000"/>
                  </a:schemeClr>
                </a:solidFill>
              </a:rPr>
              <a:t>返回一个图像和多个子图</a:t>
            </a:r>
            <a:endParaRPr lang="en-US" altLang="zh-CN" sz="2400" dirty="0" smtClean="0">
              <a:solidFill>
                <a:schemeClr val="accent6">
                  <a:lumMod val="75000"/>
                </a:schemeClr>
              </a:solidFill>
            </a:endParaRPr>
          </a:p>
          <a:p>
            <a:pPr>
              <a:lnSpc>
                <a:spcPct val="150000"/>
              </a:lnSpc>
            </a:pPr>
            <a:r>
              <a:rPr lang="zh-CN" altLang="en-US" sz="2000" dirty="0" smtClean="0">
                <a:solidFill>
                  <a:schemeClr val="accent6">
                    <a:lumMod val="75000"/>
                  </a:schemeClr>
                </a:solidFill>
              </a:rPr>
              <a:t>参数：  </a:t>
            </a:r>
            <a:r>
              <a:rPr lang="en-US" altLang="zh-CN" sz="2000" dirty="0" err="1" smtClean="0">
                <a:solidFill>
                  <a:schemeClr val="accent6">
                    <a:lumMod val="75000"/>
                  </a:schemeClr>
                </a:solidFill>
              </a:rPr>
              <a:t>nrows</a:t>
            </a:r>
            <a:r>
              <a:rPr lang="en-US" altLang="zh-CN" sz="2000" dirty="0" smtClean="0">
                <a:solidFill>
                  <a:schemeClr val="accent6">
                    <a:lumMod val="75000"/>
                  </a:schemeClr>
                </a:solidFill>
              </a:rPr>
              <a:t>=x, </a:t>
            </a:r>
            <a:r>
              <a:rPr lang="en-US" altLang="zh-CN" sz="2000" dirty="0" err="1" smtClean="0">
                <a:solidFill>
                  <a:schemeClr val="accent6">
                    <a:lumMod val="75000"/>
                  </a:schemeClr>
                </a:solidFill>
              </a:rPr>
              <a:t>ncols</a:t>
            </a:r>
            <a:r>
              <a:rPr lang="en-US" altLang="zh-CN" sz="2000" dirty="0" smtClean="0">
                <a:solidFill>
                  <a:schemeClr val="accent6">
                    <a:lumMod val="75000"/>
                  </a:schemeClr>
                </a:solidFill>
              </a:rPr>
              <a:t>=x, </a:t>
            </a:r>
            <a:r>
              <a:rPr lang="en-US" altLang="zh-CN" sz="2000" dirty="0" err="1">
                <a:solidFill>
                  <a:schemeClr val="accent6">
                    <a:lumMod val="75000"/>
                  </a:schemeClr>
                </a:solidFill>
              </a:rPr>
              <a:t>sharex</a:t>
            </a:r>
            <a:r>
              <a:rPr lang="en-US" altLang="zh-CN" sz="2000" dirty="0">
                <a:solidFill>
                  <a:schemeClr val="accent6">
                    <a:lumMod val="75000"/>
                  </a:schemeClr>
                </a:solidFill>
              </a:rPr>
              <a:t>=True, </a:t>
            </a:r>
            <a:r>
              <a:rPr lang="en-US" altLang="zh-CN" sz="2000" dirty="0" err="1">
                <a:solidFill>
                  <a:schemeClr val="accent6">
                    <a:lumMod val="75000"/>
                  </a:schemeClr>
                </a:solidFill>
              </a:rPr>
              <a:t>sharey</a:t>
            </a:r>
            <a:r>
              <a:rPr lang="en-US" altLang="zh-CN" sz="2000" dirty="0">
                <a:solidFill>
                  <a:schemeClr val="accent6">
                    <a:lumMod val="75000"/>
                  </a:schemeClr>
                </a:solidFill>
              </a:rPr>
              <a:t>=False, </a:t>
            </a:r>
          </a:p>
          <a:p>
            <a:pPr>
              <a:lnSpc>
                <a:spcPct val="150000"/>
              </a:lnSpc>
            </a:pPr>
            <a:r>
              <a:rPr lang="en-US" altLang="zh-CN" sz="2000" dirty="0">
                <a:solidFill>
                  <a:schemeClr val="accent6">
                    <a:lumMod val="75000"/>
                  </a:schemeClr>
                </a:solidFill>
              </a:rPr>
              <a:t>        </a:t>
            </a:r>
            <a:r>
              <a:rPr lang="en-US" altLang="zh-CN" sz="2000" dirty="0" smtClean="0">
                <a:solidFill>
                  <a:schemeClr val="accent6">
                    <a:lumMod val="75000"/>
                  </a:schemeClr>
                </a:solidFill>
              </a:rPr>
              <a:t>	</a:t>
            </a:r>
            <a:r>
              <a:rPr lang="en-US" altLang="zh-CN" sz="2000" dirty="0" err="1" smtClean="0">
                <a:solidFill>
                  <a:schemeClr val="accent6">
                    <a:lumMod val="75000"/>
                  </a:schemeClr>
                </a:solidFill>
              </a:rPr>
              <a:t>gridspec_kw</a:t>
            </a:r>
            <a:r>
              <a:rPr lang="en-US" altLang="zh-CN" sz="2000" dirty="0">
                <a:solidFill>
                  <a:schemeClr val="accent6">
                    <a:lumMod val="75000"/>
                  </a:schemeClr>
                </a:solidFill>
              </a:rPr>
              <a:t>={'</a:t>
            </a:r>
            <a:r>
              <a:rPr lang="en-US" altLang="zh-CN" sz="2000" dirty="0" err="1">
                <a:solidFill>
                  <a:schemeClr val="accent6">
                    <a:lumMod val="75000"/>
                  </a:schemeClr>
                </a:solidFill>
              </a:rPr>
              <a:t>height_ratios</a:t>
            </a:r>
            <a:r>
              <a:rPr lang="en-US" altLang="zh-CN" sz="2000" dirty="0">
                <a:solidFill>
                  <a:schemeClr val="accent6">
                    <a:lumMod val="75000"/>
                  </a:schemeClr>
                </a:solidFill>
              </a:rPr>
              <a:t>':[2,2,1,1]}</a:t>
            </a:r>
            <a:endParaRPr lang="en-US" altLang="zh-CN" sz="2000" dirty="0" smtClean="0">
              <a:solidFill>
                <a:schemeClr val="accent6">
                  <a:lumMod val="75000"/>
                </a:schemeClr>
              </a:solidFill>
            </a:endParaRPr>
          </a:p>
          <a:p>
            <a:pPr>
              <a:lnSpc>
                <a:spcPct val="150000"/>
              </a:lnSpc>
            </a:pPr>
            <a:r>
              <a:rPr lang="zh-CN" altLang="en-US" dirty="0" smtClean="0">
                <a:solidFill>
                  <a:schemeClr val="accent6">
                    <a:lumMod val="75000"/>
                  </a:schemeClr>
                </a:solidFill>
              </a:rPr>
              <a:t>例：</a:t>
            </a:r>
            <a:endParaRPr lang="en-US" altLang="zh-CN" dirty="0" smtClean="0">
              <a:solidFill>
                <a:schemeClr val="accent6">
                  <a:lumMod val="75000"/>
                </a:schemeClr>
              </a:solidFill>
            </a:endParaRPr>
          </a:p>
          <a:p>
            <a:pPr>
              <a:lnSpc>
                <a:spcPct val="150000"/>
              </a:lnSpc>
            </a:pPr>
            <a:r>
              <a:rPr lang="en-US" altLang="zh-CN" dirty="0">
                <a:solidFill>
                  <a:schemeClr val="accent6">
                    <a:lumMod val="75000"/>
                  </a:schemeClr>
                </a:solidFill>
              </a:rPr>
              <a:t>fig, ax = </a:t>
            </a:r>
            <a:r>
              <a:rPr lang="en-US" altLang="zh-CN" dirty="0" err="1">
                <a:solidFill>
                  <a:schemeClr val="accent6">
                    <a:lumMod val="75000"/>
                  </a:schemeClr>
                </a:solidFill>
              </a:rPr>
              <a:t>plt.subplots</a:t>
            </a:r>
            <a:r>
              <a:rPr lang="en-US" altLang="zh-CN" dirty="0">
                <a:solidFill>
                  <a:schemeClr val="accent6">
                    <a:lumMod val="75000"/>
                  </a:schemeClr>
                </a:solidFill>
              </a:rPr>
              <a:t>(2,2),</a:t>
            </a:r>
            <a:r>
              <a:rPr lang="zh-CN" altLang="en-US" dirty="0">
                <a:solidFill>
                  <a:schemeClr val="accent6">
                    <a:lumMod val="75000"/>
                  </a:schemeClr>
                </a:solidFill>
              </a:rPr>
              <a:t>其中参数分别代表子图的行数和列数，一共有 </a:t>
            </a:r>
            <a:r>
              <a:rPr lang="en-US" altLang="zh-CN" dirty="0">
                <a:solidFill>
                  <a:schemeClr val="accent6">
                    <a:lumMod val="75000"/>
                  </a:schemeClr>
                </a:solidFill>
              </a:rPr>
              <a:t>2x2 </a:t>
            </a:r>
            <a:r>
              <a:rPr lang="zh-CN" altLang="en-US" dirty="0">
                <a:solidFill>
                  <a:schemeClr val="accent6">
                    <a:lumMod val="75000"/>
                  </a:schemeClr>
                </a:solidFill>
              </a:rPr>
              <a:t>个图像。函数返回一个</a:t>
            </a:r>
            <a:r>
              <a:rPr lang="en-US" altLang="zh-CN" dirty="0">
                <a:solidFill>
                  <a:schemeClr val="accent6">
                    <a:lumMod val="75000"/>
                  </a:schemeClr>
                </a:solidFill>
              </a:rPr>
              <a:t>figure</a:t>
            </a:r>
            <a:r>
              <a:rPr lang="zh-CN" altLang="en-US" dirty="0">
                <a:solidFill>
                  <a:schemeClr val="accent6">
                    <a:lumMod val="75000"/>
                  </a:schemeClr>
                </a:solidFill>
              </a:rPr>
              <a:t>图像和一个子图</a:t>
            </a:r>
            <a:r>
              <a:rPr lang="en-US" altLang="zh-CN" dirty="0">
                <a:solidFill>
                  <a:schemeClr val="accent6">
                    <a:lumMod val="75000"/>
                  </a:schemeClr>
                </a:solidFill>
              </a:rPr>
              <a:t>ax</a:t>
            </a:r>
            <a:r>
              <a:rPr lang="zh-CN" altLang="en-US" dirty="0">
                <a:solidFill>
                  <a:schemeClr val="accent6">
                    <a:lumMod val="75000"/>
                  </a:schemeClr>
                </a:solidFill>
              </a:rPr>
              <a:t>的</a:t>
            </a:r>
            <a:r>
              <a:rPr lang="en-US" altLang="zh-CN" dirty="0">
                <a:solidFill>
                  <a:schemeClr val="accent6">
                    <a:lumMod val="75000"/>
                  </a:schemeClr>
                </a:solidFill>
              </a:rPr>
              <a:t>array</a:t>
            </a:r>
            <a:r>
              <a:rPr lang="zh-CN" altLang="en-US" dirty="0">
                <a:solidFill>
                  <a:schemeClr val="accent6">
                    <a:lumMod val="75000"/>
                  </a:schemeClr>
                </a:solidFill>
              </a:rPr>
              <a:t>列表。</a:t>
            </a:r>
            <a:endParaRPr lang="en-US" altLang="zh-CN" dirty="0">
              <a:solidFill>
                <a:schemeClr val="accent6">
                  <a:lumMod val="75000"/>
                </a:schemeClr>
              </a:solidFill>
            </a:endParaRPr>
          </a:p>
        </p:txBody>
      </p:sp>
      <p:pic>
        <p:nvPicPr>
          <p:cNvPr id="9" name="图片 8"/>
          <p:cNvPicPr>
            <a:picLocks noChangeAspect="1"/>
          </p:cNvPicPr>
          <p:nvPr/>
        </p:nvPicPr>
        <p:blipFill>
          <a:blip r:embed="rId3"/>
          <a:stretch>
            <a:fillRect/>
          </a:stretch>
        </p:blipFill>
        <p:spPr>
          <a:xfrm>
            <a:off x="766614" y="3981155"/>
            <a:ext cx="6959352" cy="2833963"/>
          </a:xfrm>
          <a:prstGeom prst="rect">
            <a:avLst/>
          </a:prstGeom>
        </p:spPr>
      </p:pic>
    </p:spTree>
    <p:extLst>
      <p:ext uri="{BB962C8B-B14F-4D97-AF65-F5344CB8AC3E}">
        <p14:creationId xmlns:p14="http://schemas.microsoft.com/office/powerpoint/2010/main" val="5512455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sym typeface="+mn-ea"/>
              </a:rPr>
              <a:t>Subplots</a:t>
            </a:r>
            <a:endParaRPr lang="en-US" altLang="zh-CN" dirty="0">
              <a:sym typeface="+mn-ea"/>
            </a:endParaRPr>
          </a:p>
        </p:txBody>
      </p:sp>
      <p:pic>
        <p:nvPicPr>
          <p:cNvPr id="2" name="图片 1"/>
          <p:cNvPicPr>
            <a:picLocks noChangeAspect="1"/>
          </p:cNvPicPr>
          <p:nvPr/>
        </p:nvPicPr>
        <p:blipFill>
          <a:blip r:embed="rId3"/>
          <a:stretch>
            <a:fillRect/>
          </a:stretch>
        </p:blipFill>
        <p:spPr>
          <a:xfrm>
            <a:off x="7739413" y="1851068"/>
            <a:ext cx="4096953" cy="3579862"/>
          </a:xfrm>
          <a:prstGeom prst="rect">
            <a:avLst/>
          </a:prstGeom>
        </p:spPr>
      </p:pic>
      <p:pic>
        <p:nvPicPr>
          <p:cNvPr id="6" name="图片 5"/>
          <p:cNvPicPr>
            <a:picLocks noChangeAspect="1"/>
          </p:cNvPicPr>
          <p:nvPr/>
        </p:nvPicPr>
        <p:blipFill>
          <a:blip r:embed="rId4"/>
          <a:stretch>
            <a:fillRect/>
          </a:stretch>
        </p:blipFill>
        <p:spPr>
          <a:xfrm>
            <a:off x="334566" y="2205658"/>
            <a:ext cx="7296150" cy="3409950"/>
          </a:xfrm>
          <a:prstGeom prst="rect">
            <a:avLst/>
          </a:prstGeom>
        </p:spPr>
      </p:pic>
      <p:sp>
        <p:nvSpPr>
          <p:cNvPr id="7" name="矩形 6"/>
          <p:cNvSpPr/>
          <p:nvPr/>
        </p:nvSpPr>
        <p:spPr>
          <a:xfrm>
            <a:off x="190550" y="1451819"/>
            <a:ext cx="723275" cy="415498"/>
          </a:xfrm>
          <a:prstGeom prst="rect">
            <a:avLst/>
          </a:prstGeom>
        </p:spPr>
        <p:txBody>
          <a:bodyPr wrap="none">
            <a:spAutoFit/>
          </a:bodyPr>
          <a:lstStyle/>
          <a:p>
            <a:r>
              <a:rPr lang="zh-CN" altLang="en-US" dirty="0" smtClean="0"/>
              <a:t>例：</a:t>
            </a:r>
            <a:endParaRPr lang="zh-CN" altLang="en-US" dirty="0"/>
          </a:p>
        </p:txBody>
      </p:sp>
    </p:spTree>
    <p:extLst>
      <p:ext uri="{BB962C8B-B14F-4D97-AF65-F5344CB8AC3E}">
        <p14:creationId xmlns:p14="http://schemas.microsoft.com/office/powerpoint/2010/main" val="4548446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matplotlib</a:t>
            </a:r>
            <a:r>
              <a:rPr lang="zh-CN" altLang="en-US">
                <a:sym typeface="+mn-ea"/>
              </a:rPr>
              <a:t>：图像保存文件</a:t>
            </a:r>
          </a:p>
        </p:txBody>
      </p:sp>
      <p:pic>
        <p:nvPicPr>
          <p:cNvPr id="2" name="图片 1"/>
          <p:cNvPicPr>
            <a:picLocks noChangeAspect="1"/>
          </p:cNvPicPr>
          <p:nvPr/>
        </p:nvPicPr>
        <p:blipFill>
          <a:blip r:embed="rId3"/>
          <a:stretch>
            <a:fillRect/>
          </a:stretch>
        </p:blipFill>
        <p:spPr>
          <a:xfrm>
            <a:off x="779145" y="1277620"/>
            <a:ext cx="3837940" cy="93345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a:extLst>
              <a:ext uri="{FF2B5EF4-FFF2-40B4-BE49-F238E27FC236}">
                <a16:creationId xmlns:a16="http://schemas.microsoft.com/office/drawing/2014/main" id="{5C47E851-91B7-4690-958B-3B9BE86E216A}"/>
              </a:ext>
            </a:extLst>
          </p:cNvPr>
          <p:cNvGrpSpPr/>
          <p:nvPr/>
        </p:nvGrpSpPr>
        <p:grpSpPr>
          <a:xfrm>
            <a:off x="5925116" y="1241"/>
            <a:ext cx="6265297" cy="5071323"/>
            <a:chOff x="6427694" y="152395"/>
            <a:chExt cx="5764306" cy="4665805"/>
          </a:xfrm>
        </p:grpSpPr>
        <p:sp>
          <p:nvSpPr>
            <p:cNvPr id="93" name="等腰三角形 92">
              <a:extLst>
                <a:ext uri="{FF2B5EF4-FFF2-40B4-BE49-F238E27FC236}">
                  <a16:creationId xmlns:a16="http://schemas.microsoft.com/office/drawing/2014/main" id="{264BCCB7-D6A8-417E-ABBF-D90C6311FE6D}"/>
                </a:ext>
              </a:extLst>
            </p:cNvPr>
            <p:cNvSpPr/>
            <p:nvPr/>
          </p:nvSpPr>
          <p:spPr>
            <a:xfrm rot="16200000" flipH="1">
              <a:off x="10563114" y="360844"/>
              <a:ext cx="1837335" cy="14204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4" name="等腰三角形 93">
              <a:extLst>
                <a:ext uri="{FF2B5EF4-FFF2-40B4-BE49-F238E27FC236}">
                  <a16:creationId xmlns:a16="http://schemas.microsoft.com/office/drawing/2014/main" id="{183B2422-4536-4C4D-A7E3-6B705A323D50}"/>
                </a:ext>
              </a:extLst>
            </p:cNvPr>
            <p:cNvSpPr/>
            <p:nvPr/>
          </p:nvSpPr>
          <p:spPr>
            <a:xfrm rot="5400000" flipH="1">
              <a:off x="10563112" y="1303666"/>
              <a:ext cx="1837335" cy="14204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5" name="等腰三角形 94">
              <a:extLst>
                <a:ext uri="{FF2B5EF4-FFF2-40B4-BE49-F238E27FC236}">
                  <a16:creationId xmlns:a16="http://schemas.microsoft.com/office/drawing/2014/main" id="{AE8F2190-FAFE-475B-8E48-8D95DD73BEF2}"/>
                </a:ext>
              </a:extLst>
            </p:cNvPr>
            <p:cNvSpPr/>
            <p:nvPr/>
          </p:nvSpPr>
          <p:spPr>
            <a:xfrm rot="16200000" flipH="1">
              <a:off x="10563114" y="2246487"/>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6" name="等腰三角形 95">
              <a:extLst>
                <a:ext uri="{FF2B5EF4-FFF2-40B4-BE49-F238E27FC236}">
                  <a16:creationId xmlns:a16="http://schemas.microsoft.com/office/drawing/2014/main" id="{E83E8407-FFC6-4DA2-80FD-717BEF3AD931}"/>
                </a:ext>
              </a:extLst>
            </p:cNvPr>
            <p:cNvSpPr/>
            <p:nvPr/>
          </p:nvSpPr>
          <p:spPr>
            <a:xfrm rot="5400000" flipH="1">
              <a:off x="9114239" y="360847"/>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7" name="等腰三角形 96">
              <a:extLst>
                <a:ext uri="{FF2B5EF4-FFF2-40B4-BE49-F238E27FC236}">
                  <a16:creationId xmlns:a16="http://schemas.microsoft.com/office/drawing/2014/main" id="{17C2694A-4B73-472E-B758-6A4524A3F1A5}"/>
                </a:ext>
              </a:extLst>
            </p:cNvPr>
            <p:cNvSpPr/>
            <p:nvPr/>
          </p:nvSpPr>
          <p:spPr>
            <a:xfrm rot="16200000" flipH="1">
              <a:off x="9122951" y="1303666"/>
              <a:ext cx="1837335" cy="14204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639D"/>
                </a:solidFill>
                <a:latin typeface="微软雅黑" panose="020B0503020204020204" charset="-122"/>
                <a:ea typeface="微软雅黑" panose="020B0503020204020204" charset="-122"/>
                <a:cs typeface="微软雅黑" panose="020B0503020204020204" charset="-122"/>
              </a:endParaRPr>
            </a:p>
          </p:txBody>
        </p:sp>
        <p:sp>
          <p:nvSpPr>
            <p:cNvPr id="98" name="等腰三角形 97">
              <a:extLst>
                <a:ext uri="{FF2B5EF4-FFF2-40B4-BE49-F238E27FC236}">
                  <a16:creationId xmlns:a16="http://schemas.microsoft.com/office/drawing/2014/main" id="{CE937B27-D578-473C-B927-92202ADAD931}"/>
                </a:ext>
              </a:extLst>
            </p:cNvPr>
            <p:cNvSpPr/>
            <p:nvPr/>
          </p:nvSpPr>
          <p:spPr>
            <a:xfrm rot="5400000" flipH="1">
              <a:off x="9120882" y="2246490"/>
              <a:ext cx="1837335" cy="14204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9" name="等腰三角形 98">
              <a:extLst>
                <a:ext uri="{FF2B5EF4-FFF2-40B4-BE49-F238E27FC236}">
                  <a16:creationId xmlns:a16="http://schemas.microsoft.com/office/drawing/2014/main" id="{4129323B-1D8A-4D75-8A90-C9ED0B4E2509}"/>
                </a:ext>
              </a:extLst>
            </p:cNvPr>
            <p:cNvSpPr/>
            <p:nvPr/>
          </p:nvSpPr>
          <p:spPr>
            <a:xfrm rot="16200000" flipH="1">
              <a:off x="7659407" y="360844"/>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00" name="等腰三角形 99">
              <a:extLst>
                <a:ext uri="{FF2B5EF4-FFF2-40B4-BE49-F238E27FC236}">
                  <a16:creationId xmlns:a16="http://schemas.microsoft.com/office/drawing/2014/main" id="{2ACCDBFC-3D4C-4E2D-8250-0979C81BAADF}"/>
                </a:ext>
              </a:extLst>
            </p:cNvPr>
            <p:cNvSpPr/>
            <p:nvPr/>
          </p:nvSpPr>
          <p:spPr>
            <a:xfrm rot="16200000" flipH="1">
              <a:off x="9122668" y="318931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01" name="等腰三角形 100">
              <a:extLst>
                <a:ext uri="{FF2B5EF4-FFF2-40B4-BE49-F238E27FC236}">
                  <a16:creationId xmlns:a16="http://schemas.microsoft.com/office/drawing/2014/main" id="{E32AC572-7EB2-4634-B9D9-89D114234437}"/>
                </a:ext>
              </a:extLst>
            </p:cNvPr>
            <p:cNvSpPr/>
            <p:nvPr/>
          </p:nvSpPr>
          <p:spPr>
            <a:xfrm rot="5400000" flipH="1">
              <a:off x="7659407" y="130366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02" name="等腰三角形 101">
              <a:extLst>
                <a:ext uri="{FF2B5EF4-FFF2-40B4-BE49-F238E27FC236}">
                  <a16:creationId xmlns:a16="http://schemas.microsoft.com/office/drawing/2014/main" id="{7F08D22C-DA4F-4AAA-A766-AA80C721CDD5}"/>
                </a:ext>
              </a:extLst>
            </p:cNvPr>
            <p:cNvSpPr/>
            <p:nvPr/>
          </p:nvSpPr>
          <p:spPr>
            <a:xfrm rot="16200000" flipH="1">
              <a:off x="6219245" y="1303664"/>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103" name="文本框 102">
            <a:extLst>
              <a:ext uri="{FF2B5EF4-FFF2-40B4-BE49-F238E27FC236}">
                <a16:creationId xmlns:a16="http://schemas.microsoft.com/office/drawing/2014/main" id="{6096CE65-51C7-4A82-B165-B27A4099C33C}"/>
              </a:ext>
            </a:extLst>
          </p:cNvPr>
          <p:cNvSpPr txBox="1"/>
          <p:nvPr/>
        </p:nvSpPr>
        <p:spPr>
          <a:xfrm flipH="1">
            <a:off x="3940667" y="4364770"/>
            <a:ext cx="4321724" cy="707794"/>
          </a:xfrm>
          <a:prstGeom prst="rect">
            <a:avLst/>
          </a:prstGeom>
          <a:noFill/>
        </p:spPr>
        <p:txBody>
          <a:bodyPr wrap="square" rtlCol="0">
            <a:spAutoFit/>
          </a:bodyPr>
          <a:lstStyle/>
          <a:p>
            <a:pPr marL="0" lvl="1"/>
            <a:r>
              <a:rPr lang="zh-CN" altLang="en-US" sz="4000" b="1" dirty="0" smtClean="0">
                <a:solidFill>
                  <a:schemeClr val="accent1"/>
                </a:solidFill>
                <a:latin typeface="微软雅黑" pitchFamily="34" charset="-122"/>
                <a:ea typeface="微软雅黑" pitchFamily="34" charset="-122"/>
              </a:rPr>
              <a:t>常见图形</a:t>
            </a:r>
            <a:endParaRPr lang="en-US" altLang="zh-CN" sz="4000" b="1" dirty="0">
              <a:solidFill>
                <a:schemeClr val="accent1"/>
              </a:solidFill>
              <a:latin typeface="微软雅黑" pitchFamily="34" charset="-122"/>
              <a:ea typeface="微软雅黑" pitchFamily="34" charset="-122"/>
            </a:endParaRPr>
          </a:p>
        </p:txBody>
      </p:sp>
      <p:sp>
        <p:nvSpPr>
          <p:cNvPr id="104" name="文本框 103">
            <a:extLst>
              <a:ext uri="{FF2B5EF4-FFF2-40B4-BE49-F238E27FC236}">
                <a16:creationId xmlns:a16="http://schemas.microsoft.com/office/drawing/2014/main" id="{59CF1341-4CE9-42BE-8BD6-7F1031DC762F}"/>
              </a:ext>
            </a:extLst>
          </p:cNvPr>
          <p:cNvSpPr txBox="1"/>
          <p:nvPr/>
        </p:nvSpPr>
        <p:spPr>
          <a:xfrm>
            <a:off x="443368" y="3785224"/>
            <a:ext cx="2742843" cy="1938740"/>
          </a:xfrm>
          <a:prstGeom prst="rect">
            <a:avLst/>
          </a:prstGeom>
          <a:noFill/>
        </p:spPr>
        <p:txBody>
          <a:bodyPr wrap="square" rtlCol="0">
            <a:spAutoFit/>
          </a:bodyPr>
          <a:lstStyle/>
          <a:p>
            <a:pPr algn="ctr"/>
            <a:r>
              <a:rPr lang="en-US" altLang="zh-CN" sz="11999" dirty="0" smtClean="0">
                <a:solidFill>
                  <a:schemeClr val="bg1">
                    <a:lumMod val="75000"/>
                  </a:schemeClr>
                </a:solidFill>
                <a:latin typeface="微软雅黑" panose="020B0503020204020204" charset="-122"/>
                <a:ea typeface="微软雅黑" panose="020B0503020204020204" charset="-122"/>
                <a:cs typeface="微软雅黑" panose="020B0503020204020204" charset="-122"/>
              </a:rPr>
              <a:t>02</a:t>
            </a:r>
            <a:endParaRPr lang="zh-CN" altLang="en-US" sz="11999"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105" name="等腰三角形 104">
            <a:extLst>
              <a:ext uri="{FF2B5EF4-FFF2-40B4-BE49-F238E27FC236}">
                <a16:creationId xmlns:a16="http://schemas.microsoft.com/office/drawing/2014/main" id="{B1E7F40D-E128-49D0-B4BA-3B4C1F491648}"/>
              </a:ext>
            </a:extLst>
          </p:cNvPr>
          <p:cNvSpPr/>
          <p:nvPr/>
        </p:nvSpPr>
        <p:spPr>
          <a:xfrm rot="5400000">
            <a:off x="2830065" y="4319755"/>
            <a:ext cx="998222" cy="8605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pic>
        <p:nvPicPr>
          <p:cNvPr id="106" name="图片 105">
            <a:extLst>
              <a:ext uri="{FF2B5EF4-FFF2-40B4-BE49-F238E27FC236}">
                <a16:creationId xmlns:a16="http://schemas.microsoft.com/office/drawing/2014/main" id="{92F90AE8-EBB6-482A-87A1-BF3F65B1B4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36400" y="295554"/>
            <a:ext cx="1520588" cy="513576"/>
          </a:xfrm>
          <a:prstGeom prst="rect">
            <a:avLst/>
          </a:prstGeom>
        </p:spPr>
      </p:pic>
    </p:spTree>
    <p:extLst>
      <p:ext uri="{BB962C8B-B14F-4D97-AF65-F5344CB8AC3E}">
        <p14:creationId xmlns:p14="http://schemas.microsoft.com/office/powerpoint/2010/main" val="1218614137"/>
      </p:ext>
    </p:extLst>
  </p:cSld>
  <p:clrMapOvr>
    <a:masterClrMapping/>
  </p:clrMapOvr>
  <p:transition spd="slow">
    <p:push dir="u"/>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sym typeface="+mn-ea"/>
              </a:rPr>
              <a:t>Matplotlib</a:t>
            </a:r>
            <a:r>
              <a:rPr lang="zh-CN" altLang="en-US" dirty="0">
                <a:sym typeface="+mn-ea"/>
              </a:rPr>
              <a:t>柱状</a:t>
            </a:r>
            <a:r>
              <a:rPr lang="zh-CN" altLang="en-US" dirty="0" smtClean="0">
                <a:sym typeface="+mn-ea"/>
              </a:rPr>
              <a:t>图</a:t>
            </a:r>
            <a:endParaRPr lang="zh-CN" altLang="en-US" dirty="0">
              <a:sym typeface="+mn-ea"/>
            </a:endParaRPr>
          </a:p>
        </p:txBody>
      </p:sp>
      <p:pic>
        <p:nvPicPr>
          <p:cNvPr id="4" name="图片 3"/>
          <p:cNvPicPr>
            <a:picLocks noChangeAspect="1"/>
          </p:cNvPicPr>
          <p:nvPr/>
        </p:nvPicPr>
        <p:blipFill>
          <a:blip r:embed="rId3"/>
          <a:stretch>
            <a:fillRect/>
          </a:stretch>
        </p:blipFill>
        <p:spPr>
          <a:xfrm>
            <a:off x="118542" y="2645946"/>
            <a:ext cx="6406068" cy="4135015"/>
          </a:xfrm>
          <a:prstGeom prst="rect">
            <a:avLst/>
          </a:prstGeom>
        </p:spPr>
      </p:pic>
      <p:pic>
        <p:nvPicPr>
          <p:cNvPr id="6" name="图片 5"/>
          <p:cNvPicPr>
            <a:picLocks noChangeAspect="1"/>
          </p:cNvPicPr>
          <p:nvPr/>
        </p:nvPicPr>
        <p:blipFill>
          <a:blip r:embed="rId4"/>
          <a:stretch>
            <a:fillRect/>
          </a:stretch>
        </p:blipFill>
        <p:spPr>
          <a:xfrm>
            <a:off x="7031310" y="3213770"/>
            <a:ext cx="3810000" cy="3438525"/>
          </a:xfrm>
          <a:prstGeom prst="rect">
            <a:avLst/>
          </a:prstGeom>
        </p:spPr>
      </p:pic>
      <p:sp>
        <p:nvSpPr>
          <p:cNvPr id="7" name="矩形 6"/>
          <p:cNvSpPr/>
          <p:nvPr/>
        </p:nvSpPr>
        <p:spPr>
          <a:xfrm>
            <a:off x="118541" y="1014730"/>
            <a:ext cx="12071871" cy="1631216"/>
          </a:xfrm>
          <a:prstGeom prst="rect">
            <a:avLst/>
          </a:prstGeom>
        </p:spPr>
        <p:txBody>
          <a:bodyPr wrap="square">
            <a:spAutoFit/>
          </a:bodyPr>
          <a:lstStyle/>
          <a:p>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matplotlib.pyplot. bar (*args, **kwargs</a:t>
            </a:r>
            <a:r>
              <a:rPr lang="zh-CN" altLang="en-US" sz="2000" dirty="0" smtClean="0">
                <a:solidFill>
                  <a:schemeClr val="accent6">
                    <a:lumMod val="75000"/>
                  </a:schemeClr>
                </a:solidFill>
                <a:latin typeface="微软雅黑" panose="020B0503020204020204" pitchFamily="34" charset="-122"/>
                <a:ea typeface="微软雅黑" panose="020B0503020204020204" pitchFamily="34" charset="-122"/>
              </a:rPr>
              <a:t>)</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bar(x, height, width, bottom,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args,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align='center', **kwargs</a:t>
            </a:r>
            <a:r>
              <a:rPr lang="zh-CN" altLang="en-US" sz="2000" dirty="0" smtClean="0">
                <a:solidFill>
                  <a:schemeClr val="accent6">
                    <a:lumMod val="75000"/>
                  </a:schemeClr>
                </a:solidFill>
                <a:latin typeface="微软雅黑" panose="020B0503020204020204" pitchFamily="34" charset="-122"/>
                <a:ea typeface="微软雅黑" panose="020B0503020204020204" pitchFamily="34" charset="-122"/>
              </a:rPr>
              <a:t>)</a:t>
            </a:r>
            <a:endParaRPr lang="en-US" altLang="zh-CN" sz="2000" dirty="0">
              <a:solidFill>
                <a:schemeClr val="accent6">
                  <a:lumMod val="75000"/>
                </a:schemeClr>
              </a:solidFill>
              <a:latin typeface="微软雅黑" panose="020B0503020204020204" pitchFamily="34" charset="-122"/>
              <a:ea typeface="微软雅黑" panose="020B0503020204020204" pitchFamily="34" charset="-122"/>
            </a:endParaRPr>
          </a:p>
          <a:p>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参数</a:t>
            </a:r>
            <a:r>
              <a:rPr lang="zh-CN" altLang="en-US" sz="2000" dirty="0" smtClean="0">
                <a:solidFill>
                  <a:schemeClr val="accent6">
                    <a:lumMod val="75000"/>
                  </a:schemeClr>
                </a:solidFill>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x</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:数据</a:t>
            </a:r>
            <a:r>
              <a:rPr lang="zh-CN" altLang="en-US" sz="2000" dirty="0" smtClean="0">
                <a:solidFill>
                  <a:schemeClr val="accent6">
                    <a:lumMod val="75000"/>
                  </a:schemeClr>
                </a:solidFill>
                <a:latin typeface="微软雅黑" panose="020B0503020204020204" pitchFamily="34" charset="-122"/>
                <a:ea typeface="微软雅黑" panose="020B0503020204020204" pitchFamily="34" charset="-122"/>
              </a:rPr>
              <a:t>标量 </a:t>
            </a:r>
            <a:r>
              <a:rPr lang="zh-CN" altLang="en-US" sz="2000" dirty="0">
                <a:solidFill>
                  <a:srgbClr val="FF0000"/>
                </a:solidFill>
                <a:latin typeface="微软雅黑" panose="020B0503020204020204" pitchFamily="34" charset="-122"/>
                <a:ea typeface="微软雅黑" panose="020B0503020204020204" pitchFamily="34" charset="-122"/>
              </a:rPr>
              <a:t>height</a:t>
            </a:r>
            <a:r>
              <a:rPr lang="zh-CN" altLang="en-US" sz="2000" dirty="0" smtClean="0">
                <a:solidFill>
                  <a:schemeClr val="accent6">
                    <a:lumMod val="75000"/>
                  </a:schemeClr>
                </a:solidFill>
                <a:latin typeface="微软雅黑" panose="020B0503020204020204" pitchFamily="34" charset="-122"/>
                <a:ea typeface="微软雅黑" panose="020B0503020204020204" pitchFamily="34" charset="-122"/>
              </a:rPr>
              <a:t>：高 </a:t>
            </a:r>
            <a:r>
              <a:rPr lang="zh-CN" altLang="en-US" sz="2000" dirty="0" smtClean="0">
                <a:solidFill>
                  <a:srgbClr val="FF0000"/>
                </a:solidFill>
                <a:latin typeface="微软雅黑" panose="020B0503020204020204" pitchFamily="34" charset="-122"/>
                <a:ea typeface="微软雅黑" panose="020B0503020204020204" pitchFamily="34" charset="-122"/>
              </a:rPr>
              <a:t>width</a:t>
            </a:r>
            <a:r>
              <a:rPr lang="zh-CN" altLang="en-US" sz="2000" dirty="0" smtClean="0">
                <a:solidFill>
                  <a:schemeClr val="accent6">
                    <a:lumMod val="75000"/>
                  </a:schemeClr>
                </a:solidFill>
                <a:latin typeface="微软雅黑" panose="020B0503020204020204" pitchFamily="34" charset="-122"/>
                <a:ea typeface="微软雅黑" panose="020B0503020204020204" pitchFamily="34" charset="-122"/>
              </a:rPr>
              <a:t>:款 </a:t>
            </a:r>
            <a:r>
              <a:rPr lang="zh-CN" altLang="en-US" sz="2000" dirty="0" smtClean="0">
                <a:solidFill>
                  <a:srgbClr val="FF0000"/>
                </a:solidFill>
                <a:latin typeface="微软雅黑" panose="020B0503020204020204" pitchFamily="34" charset="-122"/>
                <a:ea typeface="微软雅黑" panose="020B0503020204020204" pitchFamily="34" charset="-122"/>
              </a:rPr>
              <a:t>bottom</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：底端对应Y</a:t>
            </a:r>
            <a:r>
              <a:rPr lang="zh-CN" altLang="en-US" sz="2000" dirty="0" smtClean="0">
                <a:solidFill>
                  <a:schemeClr val="accent6">
                    <a:lumMod val="75000"/>
                  </a:schemeClr>
                </a:solidFill>
                <a:latin typeface="微软雅黑" panose="020B0503020204020204" pitchFamily="34" charset="-122"/>
                <a:ea typeface="微软雅黑" panose="020B0503020204020204" pitchFamily="34" charset="-122"/>
              </a:rPr>
              <a:t>轴</a:t>
            </a:r>
            <a:r>
              <a:rPr lang="zh-CN" altLang="en-US" sz="2000" dirty="0" smtClean="0">
                <a:solidFill>
                  <a:srgbClr val="FF0000"/>
                </a:solidFill>
                <a:latin typeface="微软雅黑" panose="020B0503020204020204" pitchFamily="34" charset="-122"/>
                <a:ea typeface="微软雅黑" panose="020B0503020204020204" pitchFamily="34" charset="-122"/>
              </a:rPr>
              <a:t>align</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:对齐如果为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居中</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则将</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x</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参数解释为条形中心的坐标。如果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边缘</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将条形按其左边缘对齐要对齐右边缘的条形图</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可传递负的宽度和对</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align='edge'</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06979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sym typeface="+mn-ea"/>
              </a:rPr>
              <a:t>Matplotlib</a:t>
            </a:r>
            <a:r>
              <a:rPr lang="zh-CN" altLang="en-US" dirty="0">
                <a:sym typeface="+mn-ea"/>
              </a:rPr>
              <a:t>柱状</a:t>
            </a:r>
            <a:r>
              <a:rPr lang="zh-CN" altLang="en-US" dirty="0" smtClean="0">
                <a:sym typeface="+mn-ea"/>
              </a:rPr>
              <a:t>图</a:t>
            </a:r>
            <a:endParaRPr lang="zh-CN" altLang="en-US" dirty="0">
              <a:sym typeface="+mn-ea"/>
            </a:endParaRPr>
          </a:p>
        </p:txBody>
      </p:sp>
      <p:sp>
        <p:nvSpPr>
          <p:cNvPr id="7" name="矩形 6"/>
          <p:cNvSpPr/>
          <p:nvPr/>
        </p:nvSpPr>
        <p:spPr>
          <a:xfrm>
            <a:off x="118541" y="1014730"/>
            <a:ext cx="12071871" cy="3170099"/>
          </a:xfrm>
          <a:prstGeom prst="rect">
            <a:avLst/>
          </a:prstGeom>
        </p:spPr>
        <p:txBody>
          <a:bodyPr wrap="square">
            <a:spAutoFit/>
          </a:bodyPr>
          <a:lstStyle/>
          <a:p>
            <a:r>
              <a:rPr lang="zh-CN" altLang="en-US" sz="2000" dirty="0" smtClean="0">
                <a:solidFill>
                  <a:schemeClr val="accent6">
                    <a:lumMod val="75000"/>
                  </a:schemeClr>
                </a:solidFill>
                <a:latin typeface="微软雅黑" panose="020B0503020204020204" pitchFamily="34" charset="-122"/>
                <a:ea typeface="微软雅黑" panose="020B0503020204020204" pitchFamily="34" charset="-122"/>
              </a:rPr>
              <a:t>练习：</a:t>
            </a:r>
            <a:endParaRPr lang="en-US" altLang="zh-CN" sz="2000" dirty="0" smtClean="0">
              <a:solidFill>
                <a:schemeClr val="accent6">
                  <a:lumMod val="75000"/>
                </a:schemeClr>
              </a:solidFill>
              <a:latin typeface="微软雅黑" panose="020B0503020204020204" pitchFamily="34" charset="-122"/>
              <a:ea typeface="微软雅黑" panose="020B0503020204020204" pitchFamily="34" charset="-122"/>
            </a:endParaRPr>
          </a:p>
          <a:p>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用柱状图表示第一季度的进出口数据</a:t>
            </a: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进口数据：</a:t>
            </a: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1</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600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2</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700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3</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800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出口数据：</a:t>
            </a: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1</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500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2</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900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3</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1000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p>
        </p:txBody>
      </p:sp>
      <p:pic>
        <p:nvPicPr>
          <p:cNvPr id="8" name="图片 7"/>
          <p:cNvPicPr>
            <a:picLocks noChangeAspect="1"/>
          </p:cNvPicPr>
          <p:nvPr/>
        </p:nvPicPr>
        <p:blipFill>
          <a:blip r:embed="rId3"/>
          <a:stretch>
            <a:fillRect/>
          </a:stretch>
        </p:blipFill>
        <p:spPr>
          <a:xfrm>
            <a:off x="4222998" y="1767205"/>
            <a:ext cx="7267575" cy="4572000"/>
          </a:xfrm>
          <a:prstGeom prst="rect">
            <a:avLst/>
          </a:prstGeom>
        </p:spPr>
      </p:pic>
    </p:spTree>
    <p:extLst>
      <p:ext uri="{BB962C8B-B14F-4D97-AF65-F5344CB8AC3E}">
        <p14:creationId xmlns:p14="http://schemas.microsoft.com/office/powerpoint/2010/main" val="195837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4686" y="117426"/>
            <a:ext cx="8229600" cy="752475"/>
          </a:xfrm>
        </p:spPr>
        <p:txBody>
          <a:bodyPr/>
          <a:lstStyle/>
          <a:p>
            <a:r>
              <a:rPr lang="en-US" altLang="zh-CN" dirty="0" smtClean="0"/>
              <a:t>2.</a:t>
            </a:r>
            <a:r>
              <a:rPr lang="zh-CN" altLang="en-US" dirty="0" smtClean="0"/>
              <a:t>进程</a:t>
            </a:r>
            <a:r>
              <a:rPr lang="zh-CN" altLang="en-US" dirty="0"/>
              <a:t>与线程的</a:t>
            </a:r>
            <a:r>
              <a:rPr lang="zh-CN" altLang="en-US" dirty="0" smtClean="0"/>
              <a:t>区别</a:t>
            </a:r>
            <a:r>
              <a:rPr lang="en-US" altLang="zh-CN" dirty="0" smtClean="0"/>
              <a:t>2</a:t>
            </a:r>
            <a:endParaRPr lang="zh-CN" altLang="en-US" dirty="0"/>
          </a:p>
        </p:txBody>
      </p:sp>
      <p:pic>
        <p:nvPicPr>
          <p:cNvPr id="4" name="图片 3"/>
          <p:cNvPicPr>
            <a:picLocks noChangeAspect="1"/>
          </p:cNvPicPr>
          <p:nvPr/>
        </p:nvPicPr>
        <p:blipFill>
          <a:blip r:embed="rId2"/>
          <a:stretch>
            <a:fillRect/>
          </a:stretch>
        </p:blipFill>
        <p:spPr>
          <a:xfrm>
            <a:off x="1587854" y="1125538"/>
            <a:ext cx="8394945" cy="5328592"/>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sym typeface="+mn-ea"/>
              </a:rPr>
              <a:t>Matplotlib</a:t>
            </a:r>
            <a:r>
              <a:rPr lang="zh-CN" altLang="en-US" dirty="0" smtClean="0">
                <a:sym typeface="+mn-ea"/>
              </a:rPr>
              <a:t>直方图</a:t>
            </a:r>
            <a:endParaRPr lang="zh-CN" altLang="en-US" dirty="0">
              <a:sym typeface="+mn-ea"/>
            </a:endParaRPr>
          </a:p>
        </p:txBody>
      </p:sp>
      <p:sp>
        <p:nvSpPr>
          <p:cNvPr id="2" name="矩形 1"/>
          <p:cNvSpPr/>
          <p:nvPr/>
        </p:nvSpPr>
        <p:spPr>
          <a:xfrm>
            <a:off x="262558" y="1014730"/>
            <a:ext cx="11809312" cy="4893647"/>
          </a:xfrm>
          <a:prstGeom prst="rect">
            <a:avLst/>
          </a:prstGeom>
        </p:spPr>
        <p:txBody>
          <a:bodyPr wrap="square">
            <a:spAutoFit/>
          </a:bodyPr>
          <a:lstStyle/>
          <a:p>
            <a:r>
              <a:rPr lang="zh-CN" altLang="en-US" sz="2400" dirty="0">
                <a:solidFill>
                  <a:schemeClr val="accent6"/>
                </a:solidFill>
              </a:rPr>
              <a:t>matplotlib.pyplot.hist</a:t>
            </a:r>
            <a:r>
              <a:rPr lang="zh-CN" altLang="en-US" sz="2400" dirty="0" smtClean="0">
                <a:solidFill>
                  <a:schemeClr val="accent6"/>
                </a:solidFill>
              </a:rPr>
              <a:t>(</a:t>
            </a:r>
            <a:endParaRPr lang="en-US" altLang="zh-CN" sz="2400" dirty="0" smtClean="0">
              <a:solidFill>
                <a:schemeClr val="accent6"/>
              </a:solidFill>
            </a:endParaRPr>
          </a:p>
          <a:p>
            <a:r>
              <a:rPr lang="en-US" altLang="zh-CN" sz="2400" dirty="0">
                <a:solidFill>
                  <a:schemeClr val="accent6"/>
                </a:solidFill>
              </a:rPr>
              <a:t>	</a:t>
            </a:r>
            <a:r>
              <a:rPr lang="zh-CN" altLang="en-US" sz="2400" dirty="0" smtClean="0">
                <a:solidFill>
                  <a:schemeClr val="accent6"/>
                </a:solidFill>
              </a:rPr>
              <a:t>x,bins</a:t>
            </a:r>
            <a:r>
              <a:rPr lang="zh-CN" altLang="en-US" sz="2400" dirty="0">
                <a:solidFill>
                  <a:schemeClr val="accent6"/>
                </a:solidFill>
              </a:rPr>
              <a:t>=10</a:t>
            </a:r>
            <a:r>
              <a:rPr lang="zh-CN" altLang="en-US" sz="2400" dirty="0" smtClean="0">
                <a:solidFill>
                  <a:schemeClr val="accent6"/>
                </a:solidFill>
              </a:rPr>
              <a:t>,range</a:t>
            </a:r>
            <a:r>
              <a:rPr lang="zh-CN" altLang="en-US" sz="2400" dirty="0">
                <a:solidFill>
                  <a:schemeClr val="accent6"/>
                </a:solidFill>
              </a:rPr>
              <a:t>=None,normed=False</a:t>
            </a:r>
            <a:r>
              <a:rPr lang="zh-CN" altLang="en-US" sz="2400" dirty="0" smtClean="0">
                <a:solidFill>
                  <a:schemeClr val="accent6"/>
                </a:solidFill>
              </a:rPr>
              <a:t>,weights</a:t>
            </a:r>
            <a:r>
              <a:rPr lang="zh-CN" altLang="en-US" sz="2400" dirty="0">
                <a:solidFill>
                  <a:schemeClr val="accent6"/>
                </a:solidFill>
              </a:rPr>
              <a:t>=None</a:t>
            </a:r>
            <a:r>
              <a:rPr lang="zh-CN" altLang="en-US" sz="2400" dirty="0" smtClean="0">
                <a:solidFill>
                  <a:schemeClr val="accent6"/>
                </a:solidFill>
              </a:rPr>
              <a:t>,cumulative</a:t>
            </a:r>
            <a:r>
              <a:rPr lang="zh-CN" altLang="en-US" sz="2400" dirty="0">
                <a:solidFill>
                  <a:schemeClr val="accent6"/>
                </a:solidFill>
              </a:rPr>
              <a:t>=False,bottom=None</a:t>
            </a:r>
            <a:r>
              <a:rPr lang="zh-CN" altLang="en-US" sz="2400" dirty="0" smtClean="0">
                <a:solidFill>
                  <a:schemeClr val="accent6"/>
                </a:solidFill>
              </a:rPr>
              <a:t>,</a:t>
            </a:r>
            <a:endParaRPr lang="en-US" altLang="zh-CN" sz="2400" dirty="0" smtClean="0">
              <a:solidFill>
                <a:schemeClr val="accent6"/>
              </a:solidFill>
            </a:endParaRPr>
          </a:p>
          <a:p>
            <a:r>
              <a:rPr lang="en-US" altLang="zh-CN" sz="2400" dirty="0">
                <a:solidFill>
                  <a:schemeClr val="accent6"/>
                </a:solidFill>
              </a:rPr>
              <a:t>	</a:t>
            </a:r>
            <a:r>
              <a:rPr lang="zh-CN" altLang="en-US" sz="2400" dirty="0" smtClean="0">
                <a:solidFill>
                  <a:schemeClr val="accent6"/>
                </a:solidFill>
              </a:rPr>
              <a:t>histtype</a:t>
            </a:r>
            <a:r>
              <a:rPr lang="zh-CN" altLang="en-US" sz="2400" dirty="0">
                <a:solidFill>
                  <a:schemeClr val="accent6"/>
                </a:solidFill>
              </a:rPr>
              <a:t>='bar', align='mid</a:t>
            </a:r>
            <a:r>
              <a:rPr lang="zh-CN" altLang="en-US" sz="2400" dirty="0" smtClean="0">
                <a:solidFill>
                  <a:schemeClr val="accent6"/>
                </a:solidFill>
              </a:rPr>
              <a:t>',orientation</a:t>
            </a:r>
            <a:r>
              <a:rPr lang="zh-CN" altLang="en-US" sz="2400" dirty="0">
                <a:solidFill>
                  <a:schemeClr val="accent6"/>
                </a:solidFill>
              </a:rPr>
              <a:t>=u'vertical', rwidth=None, log=False,color=None</a:t>
            </a:r>
            <a:r>
              <a:rPr lang="zh-CN" altLang="en-US" sz="2400" dirty="0" smtClean="0">
                <a:solidFill>
                  <a:schemeClr val="accent6"/>
                </a:solidFill>
              </a:rPr>
              <a:t>, </a:t>
            </a:r>
            <a:r>
              <a:rPr lang="en-US" altLang="zh-CN" sz="2400" dirty="0" smtClean="0">
                <a:solidFill>
                  <a:schemeClr val="accent6"/>
                </a:solidFill>
              </a:rPr>
              <a:t>	</a:t>
            </a:r>
            <a:r>
              <a:rPr lang="zh-CN" altLang="en-US" sz="2400" dirty="0" smtClean="0">
                <a:solidFill>
                  <a:schemeClr val="accent6"/>
                </a:solidFill>
              </a:rPr>
              <a:t>label</a:t>
            </a:r>
            <a:r>
              <a:rPr lang="zh-CN" altLang="en-US" sz="2400" dirty="0">
                <a:solidFill>
                  <a:schemeClr val="accent6"/>
                </a:solidFill>
              </a:rPr>
              <a:t>=None</a:t>
            </a:r>
            <a:r>
              <a:rPr lang="zh-CN" altLang="en-US" sz="2400" dirty="0" smtClean="0">
                <a:solidFill>
                  <a:schemeClr val="accent6"/>
                </a:solidFill>
              </a:rPr>
              <a:t>,</a:t>
            </a:r>
            <a:r>
              <a:rPr lang="en-US" altLang="zh-CN" sz="2400" dirty="0" smtClean="0">
                <a:solidFill>
                  <a:schemeClr val="accent6"/>
                </a:solidFill>
              </a:rPr>
              <a:t>s</a:t>
            </a:r>
            <a:r>
              <a:rPr lang="zh-CN" altLang="en-US" sz="2400" dirty="0" smtClean="0">
                <a:solidFill>
                  <a:schemeClr val="accent6"/>
                </a:solidFill>
              </a:rPr>
              <a:t>tacked</a:t>
            </a:r>
            <a:r>
              <a:rPr lang="zh-CN" altLang="en-US" sz="2400" dirty="0">
                <a:solidFill>
                  <a:schemeClr val="accent6"/>
                </a:solidFill>
              </a:rPr>
              <a:t>=False</a:t>
            </a:r>
            <a:r>
              <a:rPr lang="zh-CN" altLang="en-US" sz="2400" dirty="0" smtClean="0">
                <a:solidFill>
                  <a:schemeClr val="accent6"/>
                </a:solidFill>
              </a:rPr>
              <a:t>,hold</a:t>
            </a:r>
            <a:r>
              <a:rPr lang="zh-CN" altLang="en-US" sz="2400" dirty="0">
                <a:solidFill>
                  <a:schemeClr val="accent6"/>
                </a:solidFill>
              </a:rPr>
              <a:t>=None,**kwargs) </a:t>
            </a:r>
            <a:endParaRPr lang="en-US" altLang="zh-CN" sz="2400" dirty="0" smtClean="0">
              <a:solidFill>
                <a:schemeClr val="accent6"/>
              </a:solidFill>
            </a:endParaRPr>
          </a:p>
          <a:p>
            <a:r>
              <a:rPr lang="en-US" altLang="zh-CN" sz="2400" dirty="0">
                <a:solidFill>
                  <a:schemeClr val="accent6"/>
                </a:solidFill>
              </a:rPr>
              <a:t>– x: </a:t>
            </a:r>
            <a:r>
              <a:rPr lang="zh-CN" altLang="en-US" sz="2400" dirty="0">
                <a:solidFill>
                  <a:schemeClr val="accent6"/>
                </a:solidFill>
              </a:rPr>
              <a:t>一个列表或者多个列表（表示不同数据集，长度可以不一致）</a:t>
            </a:r>
          </a:p>
          <a:p>
            <a:r>
              <a:rPr lang="en-US" altLang="zh-CN" sz="2400" dirty="0">
                <a:solidFill>
                  <a:schemeClr val="accent6"/>
                </a:solidFill>
              </a:rPr>
              <a:t>– range: </a:t>
            </a:r>
            <a:r>
              <a:rPr lang="zh-CN" altLang="en-US" sz="2400" dirty="0">
                <a:solidFill>
                  <a:schemeClr val="accent6"/>
                </a:solidFill>
              </a:rPr>
              <a:t>元组</a:t>
            </a:r>
          </a:p>
          <a:p>
            <a:r>
              <a:rPr lang="en-US" altLang="zh-CN" sz="2400" dirty="0">
                <a:solidFill>
                  <a:schemeClr val="accent6"/>
                </a:solidFill>
              </a:rPr>
              <a:t>– weights: x</a:t>
            </a:r>
            <a:r>
              <a:rPr lang="zh-CN" altLang="en-US" sz="2400" dirty="0">
                <a:solidFill>
                  <a:schemeClr val="accent6"/>
                </a:solidFill>
              </a:rPr>
              <a:t>里每个元素对</a:t>
            </a:r>
            <a:r>
              <a:rPr lang="en-US" altLang="zh-CN" sz="2400" dirty="0">
                <a:solidFill>
                  <a:schemeClr val="accent6"/>
                </a:solidFill>
              </a:rPr>
              <a:t>bin</a:t>
            </a:r>
            <a:r>
              <a:rPr lang="zh-CN" altLang="en-US" sz="2400" dirty="0">
                <a:solidFill>
                  <a:schemeClr val="accent6"/>
                </a:solidFill>
              </a:rPr>
              <a:t>高度的贡献（默认为</a:t>
            </a:r>
            <a:r>
              <a:rPr lang="en-US" altLang="zh-CN" sz="2400" dirty="0">
                <a:solidFill>
                  <a:schemeClr val="accent6"/>
                </a:solidFill>
              </a:rPr>
              <a:t>1</a:t>
            </a:r>
            <a:r>
              <a:rPr lang="zh-CN" altLang="en-US" sz="2400" dirty="0">
                <a:solidFill>
                  <a:schemeClr val="accent6"/>
                </a:solidFill>
              </a:rPr>
              <a:t>）</a:t>
            </a:r>
          </a:p>
          <a:p>
            <a:r>
              <a:rPr lang="en-US" altLang="zh-CN" sz="2400" dirty="0">
                <a:solidFill>
                  <a:schemeClr val="accent6"/>
                </a:solidFill>
              </a:rPr>
              <a:t>– bottom: </a:t>
            </a:r>
            <a:r>
              <a:rPr lang="zh-CN" altLang="en-US" sz="2400" dirty="0">
                <a:solidFill>
                  <a:schemeClr val="accent6"/>
                </a:solidFill>
              </a:rPr>
              <a:t>数字或者长度为</a:t>
            </a:r>
            <a:r>
              <a:rPr lang="en-US" altLang="zh-CN" sz="2400" dirty="0">
                <a:solidFill>
                  <a:schemeClr val="accent6"/>
                </a:solidFill>
              </a:rPr>
              <a:t>bins</a:t>
            </a:r>
            <a:r>
              <a:rPr lang="zh-CN" altLang="en-US" sz="2400" dirty="0">
                <a:solidFill>
                  <a:schemeClr val="accent6"/>
                </a:solidFill>
              </a:rPr>
              <a:t>的列表</a:t>
            </a:r>
          </a:p>
          <a:p>
            <a:r>
              <a:rPr lang="en-US" altLang="zh-CN" sz="2400" dirty="0">
                <a:solidFill>
                  <a:schemeClr val="accent6"/>
                </a:solidFill>
              </a:rPr>
              <a:t>– </a:t>
            </a:r>
            <a:r>
              <a:rPr lang="en-US" altLang="zh-CN" sz="2400" dirty="0" err="1">
                <a:solidFill>
                  <a:schemeClr val="accent6"/>
                </a:solidFill>
              </a:rPr>
              <a:t>histtype</a:t>
            </a:r>
            <a:r>
              <a:rPr lang="en-US" altLang="zh-CN" sz="2400" dirty="0">
                <a:solidFill>
                  <a:schemeClr val="accent6"/>
                </a:solidFill>
              </a:rPr>
              <a:t>: ['bar' | '</a:t>
            </a:r>
            <a:r>
              <a:rPr lang="en-US" altLang="zh-CN" sz="2400" dirty="0" err="1">
                <a:solidFill>
                  <a:schemeClr val="accent6"/>
                </a:solidFill>
              </a:rPr>
              <a:t>barstacked</a:t>
            </a:r>
            <a:r>
              <a:rPr lang="en-US" altLang="zh-CN" sz="2400" dirty="0">
                <a:solidFill>
                  <a:schemeClr val="accent6"/>
                </a:solidFill>
              </a:rPr>
              <a:t>' | 'step' | '</a:t>
            </a:r>
            <a:r>
              <a:rPr lang="en-US" altLang="zh-CN" sz="2400" dirty="0" err="1">
                <a:solidFill>
                  <a:schemeClr val="accent6"/>
                </a:solidFill>
              </a:rPr>
              <a:t>stepfilled</a:t>
            </a:r>
            <a:r>
              <a:rPr lang="en-US" altLang="zh-CN" sz="2400" dirty="0">
                <a:solidFill>
                  <a:schemeClr val="accent6"/>
                </a:solidFill>
              </a:rPr>
              <a:t>'] </a:t>
            </a:r>
          </a:p>
          <a:p>
            <a:r>
              <a:rPr lang="en-US" altLang="zh-CN" sz="2400" dirty="0">
                <a:solidFill>
                  <a:schemeClr val="accent6"/>
                </a:solidFill>
              </a:rPr>
              <a:t>– align: ['left' | 'mid' | 'right'] </a:t>
            </a:r>
          </a:p>
          <a:p>
            <a:r>
              <a:rPr lang="en-US" altLang="zh-CN" sz="2400" dirty="0">
                <a:solidFill>
                  <a:schemeClr val="accent6"/>
                </a:solidFill>
              </a:rPr>
              <a:t>– orientation: ['horizontal' | 'vertical'] </a:t>
            </a:r>
          </a:p>
          <a:p>
            <a:r>
              <a:rPr lang="en-US" altLang="zh-CN" sz="2400" dirty="0">
                <a:solidFill>
                  <a:schemeClr val="accent6"/>
                </a:solidFill>
              </a:rPr>
              <a:t>– </a:t>
            </a:r>
            <a:r>
              <a:rPr lang="en-US" altLang="zh-CN" sz="2400" dirty="0" err="1">
                <a:solidFill>
                  <a:schemeClr val="accent6"/>
                </a:solidFill>
              </a:rPr>
              <a:t>rwidth</a:t>
            </a:r>
            <a:r>
              <a:rPr lang="en-US" altLang="zh-CN" sz="2400" dirty="0">
                <a:solidFill>
                  <a:schemeClr val="accent6"/>
                </a:solidFill>
              </a:rPr>
              <a:t>: bar</a:t>
            </a:r>
            <a:r>
              <a:rPr lang="zh-CN" altLang="en-US" sz="2400" dirty="0">
                <a:solidFill>
                  <a:schemeClr val="accent6"/>
                </a:solidFill>
              </a:rPr>
              <a:t>相对</a:t>
            </a:r>
            <a:r>
              <a:rPr lang="en-US" altLang="zh-CN" sz="2400" dirty="0">
                <a:solidFill>
                  <a:schemeClr val="accent6"/>
                </a:solidFill>
              </a:rPr>
              <a:t>bin</a:t>
            </a:r>
            <a:r>
              <a:rPr lang="zh-CN" altLang="en-US" sz="2400" dirty="0">
                <a:solidFill>
                  <a:schemeClr val="accent6"/>
                </a:solidFill>
              </a:rPr>
              <a:t>的宽度</a:t>
            </a:r>
          </a:p>
          <a:p>
            <a:r>
              <a:rPr lang="en-US" altLang="zh-CN" sz="2400" dirty="0">
                <a:solidFill>
                  <a:schemeClr val="accent6"/>
                </a:solidFill>
              </a:rPr>
              <a:t>– color: </a:t>
            </a:r>
            <a:r>
              <a:rPr lang="zh-CN" altLang="en-US" sz="2400" dirty="0">
                <a:solidFill>
                  <a:schemeClr val="accent6"/>
                </a:solidFill>
              </a:rPr>
              <a:t>一种颜色或者颜色列表（针对不同数据集）</a:t>
            </a:r>
            <a:endParaRPr lang="en-US" altLang="zh-CN" sz="2400" dirty="0" smtClean="0">
              <a:solidFill>
                <a:schemeClr val="accent6"/>
              </a:solidFill>
            </a:endParaRPr>
          </a:p>
        </p:txBody>
      </p:sp>
    </p:spTree>
    <p:extLst>
      <p:ext uri="{BB962C8B-B14F-4D97-AF65-F5344CB8AC3E}">
        <p14:creationId xmlns:p14="http://schemas.microsoft.com/office/powerpoint/2010/main" val="33343956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sym typeface="+mn-ea"/>
              </a:rPr>
              <a:t>Matplotlib</a:t>
            </a:r>
            <a:r>
              <a:rPr lang="zh-CN" altLang="en-US" dirty="0" smtClean="0">
                <a:sym typeface="+mn-ea"/>
              </a:rPr>
              <a:t>直方图</a:t>
            </a:r>
            <a:endParaRPr lang="zh-CN" altLang="en-US" dirty="0">
              <a:sym typeface="+mn-ea"/>
            </a:endParaRPr>
          </a:p>
        </p:txBody>
      </p:sp>
      <p:pic>
        <p:nvPicPr>
          <p:cNvPr id="4" name="图片 3"/>
          <p:cNvPicPr>
            <a:picLocks noChangeAspect="1"/>
          </p:cNvPicPr>
          <p:nvPr/>
        </p:nvPicPr>
        <p:blipFill>
          <a:blip r:embed="rId3"/>
          <a:stretch>
            <a:fillRect/>
          </a:stretch>
        </p:blipFill>
        <p:spPr>
          <a:xfrm>
            <a:off x="1846734" y="1197546"/>
            <a:ext cx="7439025" cy="5076825"/>
          </a:xfrm>
          <a:prstGeom prst="rect">
            <a:avLst/>
          </a:prstGeom>
        </p:spPr>
      </p:pic>
    </p:spTree>
    <p:extLst>
      <p:ext uri="{BB962C8B-B14F-4D97-AF65-F5344CB8AC3E}">
        <p14:creationId xmlns:p14="http://schemas.microsoft.com/office/powerpoint/2010/main" val="673353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sym typeface="+mn-ea"/>
              </a:rPr>
              <a:t>Matplotlib</a:t>
            </a:r>
            <a:r>
              <a:rPr lang="zh-CN" altLang="en-US" dirty="0" smtClean="0">
                <a:sym typeface="+mn-ea"/>
              </a:rPr>
              <a:t>直方图</a:t>
            </a:r>
            <a:endParaRPr lang="zh-CN" altLang="en-US" dirty="0">
              <a:sym typeface="+mn-ea"/>
            </a:endParaRPr>
          </a:p>
        </p:txBody>
      </p:sp>
      <p:pic>
        <p:nvPicPr>
          <p:cNvPr id="2" name="图片 1"/>
          <p:cNvPicPr>
            <a:picLocks noChangeAspect="1"/>
          </p:cNvPicPr>
          <p:nvPr/>
        </p:nvPicPr>
        <p:blipFill>
          <a:blip r:embed="rId3"/>
          <a:stretch>
            <a:fillRect/>
          </a:stretch>
        </p:blipFill>
        <p:spPr>
          <a:xfrm>
            <a:off x="2638822" y="1197546"/>
            <a:ext cx="6248400" cy="5267325"/>
          </a:xfrm>
          <a:prstGeom prst="rect">
            <a:avLst/>
          </a:prstGeom>
        </p:spPr>
      </p:pic>
    </p:spTree>
    <p:extLst>
      <p:ext uri="{BB962C8B-B14F-4D97-AF65-F5344CB8AC3E}">
        <p14:creationId xmlns:p14="http://schemas.microsoft.com/office/powerpoint/2010/main" val="22591984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matplotlib</a:t>
            </a:r>
            <a:r>
              <a:rPr lang="zh-CN" altLang="en-US">
                <a:sym typeface="+mn-ea"/>
              </a:rPr>
              <a:t>绘制散点图</a:t>
            </a:r>
          </a:p>
        </p:txBody>
      </p:sp>
      <p:sp>
        <p:nvSpPr>
          <p:cNvPr id="2" name="矩形 1"/>
          <p:cNvSpPr/>
          <p:nvPr/>
        </p:nvSpPr>
        <p:spPr>
          <a:xfrm>
            <a:off x="406574" y="1120676"/>
            <a:ext cx="11161240" cy="3323987"/>
          </a:xfrm>
          <a:prstGeom prst="rect">
            <a:avLst/>
          </a:prstGeom>
        </p:spPr>
        <p:txBody>
          <a:bodyPr wrap="square">
            <a:spAutoFit/>
          </a:bodyPr>
          <a:lstStyle/>
          <a:p>
            <a:r>
              <a:rPr lang="zh-CN" altLang="en-US" dirty="0">
                <a:solidFill>
                  <a:schemeClr val="accent6">
                    <a:lumMod val="75000"/>
                  </a:schemeClr>
                </a:solidFill>
              </a:rPr>
              <a:t>matplotlib.pyplot. scatter (x, y, s=none, c=none, marker=none, cmap= None, </a:t>
            </a:r>
          </a:p>
          <a:p>
            <a:r>
              <a:rPr lang="zh-CN" altLang="en-US" dirty="0">
                <a:solidFill>
                  <a:schemeClr val="accent6">
                    <a:lumMod val="75000"/>
                  </a:schemeClr>
                </a:solidFill>
              </a:rPr>
              <a:t>                            norm=none, vmin=none, vmax=none, alpha=none, Linewidths=none,</a:t>
            </a:r>
          </a:p>
          <a:p>
            <a:r>
              <a:rPr lang="zh-CN" altLang="en-US" dirty="0">
                <a:solidFill>
                  <a:schemeClr val="accent6">
                    <a:lumMod val="75000"/>
                  </a:schemeClr>
                </a:solidFill>
              </a:rPr>
              <a:t>                            verts=none, edgecolors=none, hold=none, data= None, **kwargs)</a:t>
            </a:r>
          </a:p>
          <a:p>
            <a:r>
              <a:rPr lang="zh-CN" altLang="en-US" dirty="0">
                <a:solidFill>
                  <a:schemeClr val="accent6">
                    <a:lumMod val="75000"/>
                  </a:schemeClr>
                </a:solidFill>
              </a:rPr>
              <a:t>参数：</a:t>
            </a:r>
          </a:p>
          <a:p>
            <a:r>
              <a:rPr lang="zh-CN" altLang="en-US" dirty="0">
                <a:solidFill>
                  <a:schemeClr val="accent6">
                    <a:lumMod val="75000"/>
                  </a:schemeClr>
                </a:solidFill>
              </a:rPr>
              <a:t>    x,y:相同长度的数组序列</a:t>
            </a:r>
          </a:p>
          <a:p>
            <a:r>
              <a:rPr lang="zh-CN" altLang="en-US" dirty="0">
                <a:solidFill>
                  <a:schemeClr val="accent6">
                    <a:lumMod val="75000"/>
                  </a:schemeClr>
                </a:solidFill>
              </a:rPr>
              <a:t>    s  :散点的大小标量或形同数组，可选参数，默认20</a:t>
            </a:r>
          </a:p>
          <a:p>
            <a:r>
              <a:rPr lang="zh-CN" altLang="en-US" dirty="0">
                <a:solidFill>
                  <a:schemeClr val="accent6">
                    <a:lumMod val="75000"/>
                  </a:schemeClr>
                </a:solidFill>
              </a:rPr>
              <a:t>    c  :散点的色彩或颜色序列，可选</a:t>
            </a:r>
          </a:p>
          <a:p>
            <a:r>
              <a:rPr lang="zh-CN" altLang="en-US" dirty="0">
                <a:solidFill>
                  <a:schemeClr val="accent6">
                    <a:lumMod val="75000"/>
                  </a:schemeClr>
                </a:solidFill>
              </a:rPr>
              <a:t>    maker:标记风格，可选，默认是‘o’</a:t>
            </a:r>
          </a:p>
          <a:p>
            <a:r>
              <a:rPr lang="zh-CN" altLang="en-US" dirty="0">
                <a:solidFill>
                  <a:schemeClr val="accent6">
                    <a:lumMod val="75000"/>
                  </a:schemeClr>
                </a:solidFill>
              </a:rPr>
              <a:t>    norm:数据的亮度</a:t>
            </a:r>
          </a:p>
          <a:p>
            <a:r>
              <a:rPr lang="zh-CN" altLang="en-US" dirty="0">
                <a:solidFill>
                  <a:schemeClr val="accent6">
                    <a:lumMod val="75000"/>
                  </a:schemeClr>
                </a:solidFill>
              </a:rPr>
              <a:t>    alpha:散点的透明度</a:t>
            </a:r>
          </a:p>
        </p:txBody>
      </p:sp>
      <p:pic>
        <p:nvPicPr>
          <p:cNvPr id="7" name="图片 6"/>
          <p:cNvPicPr>
            <a:picLocks noChangeAspect="1"/>
          </p:cNvPicPr>
          <p:nvPr/>
        </p:nvPicPr>
        <p:blipFill>
          <a:blip r:embed="rId3"/>
          <a:stretch>
            <a:fillRect/>
          </a:stretch>
        </p:blipFill>
        <p:spPr>
          <a:xfrm>
            <a:off x="3718942" y="3868738"/>
            <a:ext cx="7429500" cy="2990850"/>
          </a:xfrm>
          <a:prstGeom prst="rect">
            <a:avLst/>
          </a:prstGeom>
        </p:spPr>
      </p:pic>
    </p:spTree>
    <p:extLst>
      <p:ext uri="{BB962C8B-B14F-4D97-AF65-F5344CB8AC3E}">
        <p14:creationId xmlns:p14="http://schemas.microsoft.com/office/powerpoint/2010/main" val="38094706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641817" y="1485578"/>
            <a:ext cx="11178540" cy="5153660"/>
          </a:xfrm>
        </p:spPr>
        <p:txBody>
          <a:bodyPr>
            <a:noAutofit/>
          </a:bodyPr>
          <a:lstStyle/>
          <a:p>
            <a:r>
              <a:rPr lang="zh-CN" altLang="zh-CN" sz="2000" dirty="0"/>
              <a:t>在单</a:t>
            </a:r>
            <a:r>
              <a:rPr lang="zh-CN" altLang="zh-CN" sz="2000" dirty="0" smtClean="0"/>
              <a:t>线程</a:t>
            </a:r>
            <a:r>
              <a:rPr lang="zh-CN" altLang="en-US" sz="2000" dirty="0" smtClean="0"/>
              <a:t>中</a:t>
            </a:r>
            <a:r>
              <a:rPr lang="zh-CN" altLang="zh-CN" sz="2000" dirty="0" smtClean="0"/>
              <a:t>，</a:t>
            </a:r>
            <a:r>
              <a:rPr lang="zh-CN" altLang="zh-CN" sz="2000" dirty="0"/>
              <a:t>当处理器需要处理多个任务时，必须对这些任务安排执行顺序，并按照这个顺序来执行任务。假如我们创建了两个任务：听音乐（music)和看电影（movie)。在单线程中，我们只能按先后顺序来执行这两个任务。</a:t>
            </a:r>
            <a:endParaRPr lang="zh-CN" altLang="en-US" sz="1200" dirty="0"/>
          </a:p>
        </p:txBody>
      </p:sp>
      <p:sp>
        <p:nvSpPr>
          <p:cNvPr id="5" name="标题 2"/>
          <p:cNvSpPr txBox="1"/>
          <p:nvPr/>
        </p:nvSpPr>
        <p:spPr>
          <a:xfrm>
            <a:off x="608027" y="477466"/>
            <a:ext cx="8229600" cy="7524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en-US" altLang="zh-CN" dirty="0" smtClean="0"/>
              <a:t>3.</a:t>
            </a:r>
            <a:r>
              <a:rPr lang="zh-CN" altLang="en-US" dirty="0" smtClean="0"/>
              <a:t>单线程</a:t>
            </a:r>
            <a:endParaRPr lang="zh-CN" altLang="en-US" dirty="0"/>
          </a:p>
        </p:txBody>
      </p:sp>
      <p:pic>
        <p:nvPicPr>
          <p:cNvPr id="6" name="图片 5"/>
          <p:cNvPicPr>
            <a:picLocks noChangeAspect="1"/>
          </p:cNvPicPr>
          <p:nvPr/>
        </p:nvPicPr>
        <p:blipFill>
          <a:blip r:embed="rId2"/>
          <a:stretch>
            <a:fillRect/>
          </a:stretch>
        </p:blipFill>
        <p:spPr>
          <a:xfrm>
            <a:off x="2175510" y="2837815"/>
            <a:ext cx="6969125" cy="36715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70670" y="189434"/>
            <a:ext cx="8229600" cy="752475"/>
          </a:xfrm>
        </p:spPr>
        <p:txBody>
          <a:bodyPr/>
          <a:lstStyle/>
          <a:p>
            <a:pPr algn="l"/>
            <a:r>
              <a:rPr lang="en-US" altLang="zh-CN" dirty="0" smtClean="0"/>
              <a:t>3.Python</a:t>
            </a:r>
            <a:r>
              <a:rPr lang="zh-CN" altLang="en-US" dirty="0"/>
              <a:t>中的多线程</a:t>
            </a:r>
          </a:p>
        </p:txBody>
      </p:sp>
      <p:sp>
        <p:nvSpPr>
          <p:cNvPr id="2" name="内容占位符 1"/>
          <p:cNvSpPr>
            <a:spLocks noGrp="1"/>
          </p:cNvSpPr>
          <p:nvPr>
            <p:ph idx="13"/>
          </p:nvPr>
        </p:nvSpPr>
        <p:spPr>
          <a:xfrm>
            <a:off x="478582" y="1341562"/>
            <a:ext cx="11178540" cy="5153660"/>
          </a:xfrm>
        </p:spPr>
        <p:txBody>
          <a:bodyPr>
            <a:normAutofit/>
          </a:bodyPr>
          <a:lstStyle/>
          <a:p>
            <a:r>
              <a:rPr lang="en-US" altLang="zh-CN" dirty="0"/>
              <a:t>Python</a:t>
            </a:r>
            <a:r>
              <a:rPr lang="zh-CN" altLang="en-US" dirty="0"/>
              <a:t>中存在多线程，但是很遗憾，</a:t>
            </a:r>
            <a:r>
              <a:rPr lang="en-US" altLang="zh-CN" dirty="0"/>
              <a:t>python</a:t>
            </a:r>
            <a:r>
              <a:rPr lang="zh-CN" altLang="en-US" dirty="0"/>
              <a:t>仅仅只支持一个线程的</a:t>
            </a:r>
            <a:r>
              <a:rPr lang="zh-CN" altLang="en-US" dirty="0" smtClean="0"/>
              <a:t>运行</a:t>
            </a:r>
            <a:r>
              <a:rPr lang="en-US" altLang="zh-CN" dirty="0" smtClean="0"/>
              <a:t>(</a:t>
            </a:r>
            <a:r>
              <a:rPr lang="zh-CN" altLang="en-US" dirty="0" smtClean="0"/>
              <a:t>为什么呢</a:t>
            </a:r>
            <a:r>
              <a:rPr lang="en-US" altLang="zh-CN" dirty="0" smtClean="0"/>
              <a:t>?</a:t>
            </a:r>
            <a:r>
              <a:rPr lang="zh-CN" altLang="en-US" dirty="0" smtClean="0"/>
              <a:t>看下一页</a:t>
            </a:r>
            <a:r>
              <a:rPr lang="en-US" altLang="zh-CN" dirty="0" err="1" smtClean="0"/>
              <a:t>ppt</a:t>
            </a:r>
            <a:r>
              <a:rPr lang="en-US" altLang="zh-CN" dirty="0" smtClean="0"/>
              <a:t>)</a:t>
            </a:r>
            <a:r>
              <a:rPr lang="zh-CN" altLang="en-US" dirty="0" smtClean="0"/>
              <a:t>。</a:t>
            </a:r>
            <a:endParaRPr lang="en-US" altLang="zh-CN" dirty="0"/>
          </a:p>
          <a:p>
            <a:pPr marL="0" indent="0">
              <a:buNone/>
            </a:pPr>
            <a:endParaRPr lang="en-US" altLang="zh-CN" dirty="0"/>
          </a:p>
          <a:p>
            <a:endParaRPr lang="en-US" altLang="zh-CN" dirty="0"/>
          </a:p>
          <a:p>
            <a:pPr marL="0" indent="0">
              <a:buNone/>
            </a:pP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5"/>
          <p:cNvSpPr txBox="1">
            <a:spLocks noChangeArrowheads="1"/>
          </p:cNvSpPr>
          <p:nvPr/>
        </p:nvSpPr>
        <p:spPr bwMode="auto">
          <a:xfrm>
            <a:off x="2363699" y="4810815"/>
            <a:ext cx="583933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eaLnBrk="1" hangingPunct="1">
              <a:defRPr/>
            </a:pPr>
            <a:r>
              <a:rPr lang="zh-CN" altLang="en-US" sz="28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上海育创网络科技有限公司</a:t>
            </a:r>
            <a:endParaRPr lang="zh-CN" altLang="en-US" sz="32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2361" y="-4850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rot="13277834">
            <a:off x="-6734022" y="1631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5" name="矩形 14"/>
          <p:cNvSpPr/>
          <p:nvPr/>
        </p:nvSpPr>
        <p:spPr>
          <a:xfrm rot="13277834">
            <a:off x="9311045" y="7245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8" name="矩形 17"/>
          <p:cNvSpPr/>
          <p:nvPr/>
        </p:nvSpPr>
        <p:spPr>
          <a:xfrm rot="13277834">
            <a:off x="9953863" y="5764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2" name="矩形 21"/>
          <p:cNvSpPr/>
          <p:nvPr/>
        </p:nvSpPr>
        <p:spPr>
          <a:xfrm rot="13277834">
            <a:off x="1916252" y="9245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7" name="标题 1"/>
          <p:cNvSpPr txBox="1"/>
          <p:nvPr/>
        </p:nvSpPr>
        <p:spPr>
          <a:xfrm>
            <a:off x="0" y="1177175"/>
            <a:ext cx="12192000" cy="840468"/>
          </a:xfrm>
          <a:prstGeom prst="rect">
            <a:avLst/>
          </a:prstGeom>
          <a:solidFill>
            <a:srgbClr val="0096F0"/>
          </a:solidFill>
          <a:ln>
            <a:noFill/>
          </a:ln>
        </p:spPr>
        <p:txBody>
          <a:bodyPr anchor="b">
            <a:normAutofit fontScale="97500"/>
          </a:bodyPr>
          <a:lstStyle>
            <a:lvl1pPr algn="ctr" defTabSz="914400" rtl="0" eaLnBrk="1" latinLnBrk="0" hangingPunct="1">
              <a:lnSpc>
                <a:spcPct val="90000"/>
              </a:lnSpc>
              <a:spcBef>
                <a:spcPct val="0"/>
              </a:spcBef>
              <a:buNone/>
              <a:defRPr sz="4800" kern="1200">
                <a:solidFill>
                  <a:schemeClr val="tx1"/>
                </a:solidFill>
                <a:latin typeface="微软雅黑" panose="020B0503020204020204" pitchFamily="34" charset="-122"/>
                <a:ea typeface="微软雅黑" panose="020B0503020204020204" pitchFamily="34" charset="-122"/>
                <a:cs typeface="+mj-cs"/>
              </a:defRPr>
            </a:lvl1pPr>
          </a:lstStyle>
          <a:p>
            <a:pPr lvl="0" eaLnBrk="1" hangingPunct="1"/>
            <a:r>
              <a:rPr lang="en-US" altLang="zh-CN">
                <a:solidFill>
                  <a:schemeClr val="tx1">
                    <a:lumMod val="75000"/>
                    <a:lumOff val="25000"/>
                  </a:schemeClr>
                </a:solidFill>
                <a:effectLst>
                  <a:outerShdw blurRad="50800" dist="38100" dir="2700000" algn="tl" rotWithShape="0">
                    <a:prstClr val="black">
                      <a:alpha val="40000"/>
                    </a:prstClr>
                  </a:outerShdw>
                </a:effectLst>
                <a:cs typeface="+mn-cs"/>
                <a:sym typeface="+mn-ea"/>
              </a:rPr>
              <a:t>AI</a:t>
            </a:r>
            <a:r>
              <a:rPr lang="zh-CN" altLang="en-US">
                <a:solidFill>
                  <a:schemeClr val="tx1">
                    <a:lumMod val="75000"/>
                    <a:lumOff val="25000"/>
                  </a:schemeClr>
                </a:solidFill>
                <a:effectLst>
                  <a:outerShdw blurRad="50800" dist="38100" dir="2700000" algn="tl" rotWithShape="0">
                    <a:prstClr val="black">
                      <a:alpha val="40000"/>
                    </a:prstClr>
                  </a:outerShdw>
                </a:effectLst>
                <a:cs typeface="+mn-cs"/>
                <a:sym typeface="+mn-ea"/>
              </a:rPr>
              <a:t>实战工程师</a:t>
            </a:r>
            <a:r>
              <a:rPr lang="en-US" altLang="zh-CN">
                <a:solidFill>
                  <a:schemeClr val="tx1">
                    <a:lumMod val="75000"/>
                    <a:lumOff val="25000"/>
                  </a:schemeClr>
                </a:solidFill>
                <a:effectLst>
                  <a:outerShdw blurRad="50800" dist="38100" dir="2700000" algn="tl" rotWithShape="0">
                    <a:prstClr val="black">
                      <a:alpha val="40000"/>
                    </a:prstClr>
                  </a:outerShdw>
                </a:effectLst>
                <a:cs typeface="+mn-cs"/>
                <a:sym typeface="+mn-ea"/>
              </a:rPr>
              <a:t> </a:t>
            </a:r>
            <a:endPar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endParaRPr>
          </a:p>
        </p:txBody>
      </p:sp>
      <p:pic>
        <p:nvPicPr>
          <p:cNvPr id="8" name="图片 1" descr="wps9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682990" y="4775413"/>
            <a:ext cx="1673860" cy="608330"/>
          </a:xfrm>
          <a:prstGeom prst="rect">
            <a:avLst/>
          </a:prstGeom>
          <a:noFill/>
          <a:ln>
            <a:noFill/>
          </a:ln>
        </p:spPr>
      </p:pic>
      <p:sp>
        <p:nvSpPr>
          <p:cNvPr id="10" name="副标题 2"/>
          <p:cNvSpPr>
            <a:spLocks noGrp="1"/>
          </p:cNvSpPr>
          <p:nvPr>
            <p:ph type="subTitle" idx="4294967295"/>
          </p:nvPr>
        </p:nvSpPr>
        <p:spPr>
          <a:xfrm>
            <a:off x="3493135" y="2637790"/>
            <a:ext cx="5189855" cy="1655445"/>
          </a:xfrm>
          <a:ln w="9525">
            <a:noFill/>
            <a:miter/>
          </a:ln>
        </p:spPr>
        <p:txBody>
          <a:bodyPr vert="horz" wrap="square" lIns="91440" tIns="45720" rIns="91440" bIns="45720" anchor="t">
            <a:normAutofit fontScale="95000"/>
          </a:bodyPr>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eaLnBrk="1" hangingPunct="1"/>
            <a:r>
              <a:rPr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PYTHON</a:t>
            </a:r>
            <a:r>
              <a:rPr lang="zh-CN"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常用模块</a:t>
            </a:r>
          </a:p>
          <a:p>
            <a:pPr lvl="0" eaLnBrk="1" hangingPunct="1"/>
            <a:endParaRPr lang="en-US" altLang="zh-CN"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lvl="0" eaLnBrk="1" hangingPunct="1"/>
            <a:r>
              <a:rPr lang="zh-CN" altLang="en-US"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主讲人</a:t>
            </a:r>
            <a:r>
              <a:rPr lang="zh-CN" altLang="en-US" sz="2400" dirty="0" smtClean="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榴莲</a:t>
            </a:r>
            <a:endParaRPr lang="en-US" altLang="zh-CN"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09361" y="-4723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rot="13277834">
            <a:off x="-6607022" y="1758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9" name="矩形 18"/>
          <p:cNvSpPr/>
          <p:nvPr/>
        </p:nvSpPr>
        <p:spPr>
          <a:xfrm rot="13277834">
            <a:off x="9438045" y="7372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0" name="矩形 19"/>
          <p:cNvSpPr/>
          <p:nvPr/>
        </p:nvSpPr>
        <p:spPr>
          <a:xfrm rot="13277834">
            <a:off x="10080863" y="5891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1" name="矩形 20"/>
          <p:cNvSpPr/>
          <p:nvPr/>
        </p:nvSpPr>
        <p:spPr>
          <a:xfrm rot="13277834">
            <a:off x="2043252" y="9372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 calcmode="lin" valueType="num">
                                      <p:cBhvr additive="base">
                                        <p:cTn id="2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6614" y="261442"/>
            <a:ext cx="8229600" cy="752475"/>
          </a:xfrm>
        </p:spPr>
        <p:txBody>
          <a:bodyPr/>
          <a:lstStyle/>
          <a:p>
            <a:pPr algn="l"/>
            <a:r>
              <a:rPr lang="en-US" altLang="zh-CN" dirty="0" smtClean="0"/>
              <a:t>3.Python</a:t>
            </a:r>
            <a:r>
              <a:rPr lang="zh-CN" altLang="en-US" dirty="0"/>
              <a:t>多线程模块</a:t>
            </a:r>
          </a:p>
        </p:txBody>
      </p:sp>
      <p:sp>
        <p:nvSpPr>
          <p:cNvPr id="2" name="内容占位符 1"/>
          <p:cNvSpPr>
            <a:spLocks noGrp="1"/>
          </p:cNvSpPr>
          <p:nvPr>
            <p:ph idx="13"/>
          </p:nvPr>
        </p:nvSpPr>
        <p:spPr>
          <a:xfrm>
            <a:off x="533400" y="1111885"/>
            <a:ext cx="11178540" cy="5153660"/>
          </a:xfrm>
        </p:spPr>
        <p:txBody>
          <a:bodyPr>
            <a:normAutofit/>
          </a:bodyPr>
          <a:lstStyle/>
          <a:p>
            <a:r>
              <a:rPr lang="en-US" altLang="zh-CN" sz="2400" dirty="0"/>
              <a:t>thread</a:t>
            </a:r>
            <a:r>
              <a:rPr lang="zh-CN" altLang="en-US" sz="2400" dirty="0"/>
              <a:t>模块</a:t>
            </a:r>
            <a:endParaRPr lang="en-US" altLang="zh-CN" sz="2400" dirty="0"/>
          </a:p>
          <a:p>
            <a:pPr marL="0" indent="0">
              <a:buNone/>
            </a:pPr>
            <a:endParaRPr lang="zh-CN" altLang="en-US" sz="2400" dirty="0"/>
          </a:p>
          <a:p>
            <a:r>
              <a:rPr lang="en-US" altLang="zh-CN" sz="2400" dirty="0"/>
              <a:t>threading</a:t>
            </a:r>
            <a:r>
              <a:rPr lang="zh-CN" altLang="en-US" sz="2400" dirty="0"/>
              <a:t>模块</a:t>
            </a:r>
            <a:endParaRPr lang="en-US" altLang="zh-CN" sz="2400" dirty="0"/>
          </a:p>
          <a:p>
            <a:pPr marL="0" indent="0">
              <a:buNone/>
            </a:pPr>
            <a:endParaRPr lang="en-US" altLang="zh-CN" sz="2400" dirty="0"/>
          </a:p>
          <a:p>
            <a:r>
              <a:rPr lang="zh-CN" altLang="en-US" sz="2400" dirty="0"/>
              <a:t>推荐使用</a:t>
            </a:r>
            <a:r>
              <a:rPr lang="en-US" altLang="zh-CN" sz="2400" dirty="0"/>
              <a:t>threading</a:t>
            </a:r>
            <a:r>
              <a:rPr lang="zh-CN" altLang="en-US" sz="2400" dirty="0"/>
              <a:t>模块</a:t>
            </a:r>
            <a:endParaRPr lang="en-US" altLang="zh-CN" sz="2400" dirty="0"/>
          </a:p>
          <a:p>
            <a:endParaRPr lang="en-US" altLang="zh-CN" sz="2400" dirty="0"/>
          </a:p>
          <a:p>
            <a:pPr marL="0" indent="0">
              <a:buNone/>
            </a:pPr>
            <a:r>
              <a:rPr lang="zh-CN" altLang="en-US" sz="2400" dirty="0"/>
              <a:t>主要原因是</a:t>
            </a:r>
            <a:r>
              <a:rPr lang="zh-CN" altLang="en-US" sz="2400" dirty="0" smtClean="0"/>
              <a:t>，</a:t>
            </a:r>
            <a:r>
              <a:rPr lang="en-US" altLang="zh-CN" sz="2400" dirty="0"/>
              <a:t> thread</a:t>
            </a:r>
            <a:r>
              <a:rPr lang="zh-CN" altLang="zh-CN" sz="2400" dirty="0" smtClean="0"/>
              <a:t>不</a:t>
            </a:r>
            <a:r>
              <a:rPr lang="zh-CN" altLang="zh-CN" sz="2400" dirty="0"/>
              <a:t>支持守护线程。当主线程退出时，所有的子线程不管它们是否还在工作，都会被强行退出。有时我们并不希望发生这种行为，这时就引入了守护线程的概念。threading模块支持守护线程</a:t>
            </a:r>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5646" y="1197546"/>
            <a:ext cx="1959168" cy="195916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1565" y="4653930"/>
            <a:ext cx="2286000" cy="2205658"/>
          </a:xfrm>
          <a:prstGeom prst="rect">
            <a:avLst/>
          </a:prstGeom>
        </p:spPr>
      </p:pic>
      <p:sp>
        <p:nvSpPr>
          <p:cNvPr id="3" name="标题 2"/>
          <p:cNvSpPr>
            <a:spLocks noGrp="1"/>
          </p:cNvSpPr>
          <p:nvPr>
            <p:ph type="title"/>
          </p:nvPr>
        </p:nvSpPr>
        <p:spPr/>
        <p:txBody>
          <a:bodyPr/>
          <a:lstStyle/>
          <a:p>
            <a:pPr algn="l"/>
            <a:r>
              <a:rPr lang="en-US" altLang="zh-CN" dirty="0" smtClean="0"/>
              <a:t>3.Python</a:t>
            </a:r>
            <a:r>
              <a:rPr lang="zh-CN" altLang="en-US" dirty="0"/>
              <a:t>多线程基本步骤</a:t>
            </a:r>
          </a:p>
        </p:txBody>
      </p:sp>
      <p:pic>
        <p:nvPicPr>
          <p:cNvPr id="4" name="内容占位符 3"/>
          <p:cNvPicPr>
            <a:picLocks noGrp="1" noChangeAspect="1"/>
          </p:cNvPicPr>
          <p:nvPr>
            <p:ph idx="13"/>
          </p:nvPr>
        </p:nvPicPr>
        <p:blipFill>
          <a:blip r:embed="rId3"/>
          <a:stretch>
            <a:fillRect/>
          </a:stretch>
        </p:blipFill>
        <p:spPr>
          <a:xfrm>
            <a:off x="1491615" y="1629594"/>
            <a:ext cx="8362950" cy="317395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42678" y="261442"/>
            <a:ext cx="8229600" cy="752475"/>
          </a:xfrm>
        </p:spPr>
        <p:txBody>
          <a:bodyPr/>
          <a:lstStyle/>
          <a:p>
            <a:pPr algn="l"/>
            <a:r>
              <a:rPr lang="en-US" altLang="zh-CN" dirty="0" smtClean="0"/>
              <a:t>threading</a:t>
            </a:r>
            <a:r>
              <a:rPr lang="zh-CN" altLang="en-US" dirty="0" smtClean="0"/>
              <a:t>使用简介</a:t>
            </a:r>
            <a:r>
              <a:rPr lang="en-US" altLang="zh-CN" dirty="0" smtClean="0"/>
              <a:t>-1</a:t>
            </a:r>
            <a:endParaRPr lang="zh-CN" altLang="en-US" dirty="0"/>
          </a:p>
        </p:txBody>
      </p:sp>
      <p:sp>
        <p:nvSpPr>
          <p:cNvPr id="2" name="内容占位符 1"/>
          <p:cNvSpPr>
            <a:spLocks noGrp="1"/>
          </p:cNvSpPr>
          <p:nvPr>
            <p:ph idx="13"/>
          </p:nvPr>
        </p:nvSpPr>
        <p:spPr>
          <a:xfrm>
            <a:off x="478582" y="1269554"/>
            <a:ext cx="11178540" cy="5153660"/>
          </a:xfrm>
        </p:spPr>
        <p:txBody>
          <a:bodyPr>
            <a:normAutofit/>
          </a:bodyPr>
          <a:lstStyle/>
          <a:p>
            <a:pPr>
              <a:lnSpc>
                <a:spcPts val="4000"/>
              </a:lnSpc>
            </a:pPr>
            <a:r>
              <a:rPr lang="en-US" altLang="zh-CN" sz="2000" dirty="0" err="1" smtClean="0"/>
              <a:t>threading.Thread</a:t>
            </a:r>
            <a:r>
              <a:rPr lang="en-US" altLang="zh-CN" sz="2000" dirty="0"/>
              <a:t>(self, group=None, target=None, name=None, </a:t>
            </a:r>
            <a:r>
              <a:rPr lang="en-US" altLang="zh-CN" sz="2000" dirty="0" err="1"/>
              <a:t>args</a:t>
            </a:r>
            <a:r>
              <a:rPr lang="en-US" altLang="zh-CN" sz="2000" dirty="0"/>
              <a:t>=(), </a:t>
            </a:r>
            <a:r>
              <a:rPr lang="en-US" altLang="zh-CN" sz="2000" dirty="0" err="1"/>
              <a:t>kwargs</a:t>
            </a:r>
            <a:r>
              <a:rPr lang="en-US" altLang="zh-CN" sz="2000" dirty="0"/>
              <a:t>={})</a:t>
            </a:r>
            <a:r>
              <a:rPr lang="en-US" altLang="zh-CN" sz="1600" dirty="0" smtClean="0"/>
              <a:t> </a:t>
            </a:r>
            <a:r>
              <a:rPr lang="zh-CN" altLang="en-US" sz="1600" dirty="0"/>
              <a:t>　</a:t>
            </a:r>
            <a:r>
              <a:rPr lang="zh-CN" altLang="en-US" sz="2000" dirty="0"/>
              <a:t>　</a:t>
            </a:r>
            <a:endParaRPr lang="en-US" altLang="zh-CN" sz="2000" dirty="0" smtClean="0"/>
          </a:p>
          <a:p>
            <a:pPr marL="0" indent="0">
              <a:lnSpc>
                <a:spcPts val="4000"/>
              </a:lnSpc>
              <a:buNone/>
            </a:pPr>
            <a:r>
              <a:rPr lang="en-US" altLang="zh-CN" sz="2000" dirty="0" smtClean="0"/>
              <a:t>Thread </a:t>
            </a:r>
            <a:r>
              <a:rPr lang="zh-CN" altLang="en-US" sz="2000" dirty="0"/>
              <a:t>是</a:t>
            </a:r>
            <a:r>
              <a:rPr lang="en-US" altLang="zh-CN" sz="2000" dirty="0"/>
              <a:t>threading</a:t>
            </a:r>
            <a:r>
              <a:rPr lang="zh-CN" altLang="en-US" sz="2000" dirty="0"/>
              <a:t>模块中最重要的类之一，可以使用它来创建线程。有两种方式来创建线程：一种是通过继承</a:t>
            </a:r>
            <a:r>
              <a:rPr lang="en-US" altLang="zh-CN" sz="2000" dirty="0"/>
              <a:t>Thread</a:t>
            </a:r>
            <a:r>
              <a:rPr lang="zh-CN" altLang="en-US" sz="2000" dirty="0"/>
              <a:t>类，重写它的</a:t>
            </a:r>
            <a:r>
              <a:rPr lang="en-US" altLang="zh-CN" sz="2000" dirty="0"/>
              <a:t>run</a:t>
            </a:r>
            <a:r>
              <a:rPr lang="zh-CN" altLang="en-US" sz="2000" dirty="0"/>
              <a:t>方法；</a:t>
            </a:r>
            <a:r>
              <a:rPr lang="zh-CN" altLang="en-US" sz="2000" b="1" dirty="0">
                <a:solidFill>
                  <a:srgbClr val="00B050"/>
                </a:solidFill>
              </a:rPr>
              <a:t>另一种是创建一个</a:t>
            </a:r>
            <a:r>
              <a:rPr lang="en-US" altLang="zh-CN" sz="2000" b="1" dirty="0" err="1">
                <a:solidFill>
                  <a:srgbClr val="00B050"/>
                </a:solidFill>
              </a:rPr>
              <a:t>threading.Thread</a:t>
            </a:r>
            <a:r>
              <a:rPr lang="zh-CN" altLang="en-US" sz="2000" b="1" dirty="0">
                <a:solidFill>
                  <a:srgbClr val="00B050"/>
                </a:solidFill>
              </a:rPr>
              <a:t>对象，在它的初始化函数（</a:t>
            </a:r>
            <a:r>
              <a:rPr lang="en-US" altLang="zh-CN" sz="2000" b="1" dirty="0">
                <a:solidFill>
                  <a:srgbClr val="00B050"/>
                </a:solidFill>
              </a:rPr>
              <a:t>__</a:t>
            </a:r>
            <a:r>
              <a:rPr lang="en-US" altLang="zh-CN" sz="2000" b="1" dirty="0" err="1">
                <a:solidFill>
                  <a:srgbClr val="00B050"/>
                </a:solidFill>
              </a:rPr>
              <a:t>init</a:t>
            </a:r>
            <a:r>
              <a:rPr lang="en-US" altLang="zh-CN" sz="2000" b="1" dirty="0">
                <a:solidFill>
                  <a:srgbClr val="00B050"/>
                </a:solidFill>
              </a:rPr>
              <a:t>__</a:t>
            </a:r>
            <a:r>
              <a:rPr lang="zh-CN" altLang="en-US" sz="2000" b="1" dirty="0">
                <a:solidFill>
                  <a:srgbClr val="00B050"/>
                </a:solidFill>
              </a:rPr>
              <a:t>）中将可调用对象作为参数传入</a:t>
            </a:r>
            <a:r>
              <a:rPr lang="zh-CN" altLang="en-US" sz="2000" b="1" dirty="0" smtClean="0">
                <a:solidFill>
                  <a:srgbClr val="00B050"/>
                </a:solidFill>
              </a:rPr>
              <a:t>。</a:t>
            </a:r>
            <a:endParaRPr lang="en-US" altLang="zh-CN" sz="2000" b="1" dirty="0" smtClean="0">
              <a:solidFill>
                <a:srgbClr val="00B050"/>
              </a:solidFill>
            </a:endParaRPr>
          </a:p>
          <a:p>
            <a:pPr marL="0" indent="0">
              <a:lnSpc>
                <a:spcPts val="4000"/>
              </a:lnSpc>
              <a:buNone/>
            </a:pPr>
            <a:r>
              <a:rPr lang="zh-CN" altLang="en-US" sz="2400" dirty="0"/>
              <a:t>参数</a:t>
            </a:r>
            <a:r>
              <a:rPr lang="en-US" altLang="zh-CN" sz="2400" b="1" dirty="0">
                <a:solidFill>
                  <a:srgbClr val="FF0000"/>
                </a:solidFill>
              </a:rPr>
              <a:t>group</a:t>
            </a:r>
            <a:r>
              <a:rPr lang="zh-CN" altLang="en-US" sz="2400" dirty="0"/>
              <a:t>是预留的，用于将来扩展；</a:t>
            </a:r>
            <a:r>
              <a:rPr lang="zh-CN" altLang="en-US" sz="1800" dirty="0"/>
              <a:t/>
            </a:r>
            <a:br>
              <a:rPr lang="zh-CN" altLang="en-US" sz="1800" dirty="0"/>
            </a:br>
            <a:r>
              <a:rPr lang="zh-CN" altLang="en-US" sz="2400" dirty="0" smtClean="0"/>
              <a:t>参数</a:t>
            </a:r>
            <a:r>
              <a:rPr lang="en-US" altLang="zh-CN" sz="2400" b="1" dirty="0">
                <a:solidFill>
                  <a:srgbClr val="FF0000"/>
                </a:solidFill>
              </a:rPr>
              <a:t>target</a:t>
            </a:r>
            <a:r>
              <a:rPr lang="zh-CN" altLang="en-US" sz="2400" dirty="0"/>
              <a:t>是一个可调用对象（也称为活动</a:t>
            </a:r>
            <a:r>
              <a:rPr lang="en-US" altLang="zh-CN" sz="2400" dirty="0"/>
              <a:t>[activity]</a:t>
            </a:r>
            <a:r>
              <a:rPr lang="zh-CN" altLang="en-US" sz="2400" dirty="0"/>
              <a:t>），在线程启动后执行</a:t>
            </a:r>
            <a:r>
              <a:rPr lang="zh-CN" altLang="en-US" sz="2400" dirty="0" smtClean="0"/>
              <a:t>；</a:t>
            </a:r>
            <a:endParaRPr lang="en-US" altLang="zh-CN" sz="1800" dirty="0" smtClean="0"/>
          </a:p>
          <a:p>
            <a:pPr marL="0" indent="0">
              <a:lnSpc>
                <a:spcPts val="4000"/>
              </a:lnSpc>
              <a:buNone/>
            </a:pPr>
            <a:r>
              <a:rPr lang="zh-CN" altLang="en-US" sz="2400" dirty="0" smtClean="0"/>
              <a:t>参数</a:t>
            </a:r>
            <a:r>
              <a:rPr lang="en-US" altLang="zh-CN" sz="2400" b="1" dirty="0">
                <a:solidFill>
                  <a:srgbClr val="FF0000"/>
                </a:solidFill>
              </a:rPr>
              <a:t>name</a:t>
            </a:r>
            <a:r>
              <a:rPr lang="zh-CN" altLang="en-US" sz="2400" dirty="0"/>
              <a:t>是线程的名字。默认值为“</a:t>
            </a:r>
            <a:r>
              <a:rPr lang="en-US" altLang="zh-CN" sz="2400" dirty="0"/>
              <a:t>Thread-N“</a:t>
            </a:r>
            <a:r>
              <a:rPr lang="zh-CN" altLang="en-US" sz="2400" dirty="0"/>
              <a:t>，</a:t>
            </a:r>
            <a:r>
              <a:rPr lang="en-US" altLang="zh-CN" sz="2400" dirty="0"/>
              <a:t>N</a:t>
            </a:r>
            <a:r>
              <a:rPr lang="zh-CN" altLang="en-US" sz="2400" dirty="0"/>
              <a:t>是一个数字。</a:t>
            </a:r>
            <a:r>
              <a:rPr lang="zh-CN" altLang="en-US" sz="1800" dirty="0"/>
              <a:t/>
            </a:r>
            <a:br>
              <a:rPr lang="zh-CN" altLang="en-US" sz="1800" dirty="0"/>
            </a:br>
            <a:r>
              <a:rPr lang="zh-CN" altLang="en-US" sz="2400" dirty="0" smtClean="0"/>
              <a:t>参数</a:t>
            </a:r>
            <a:r>
              <a:rPr lang="en-US" altLang="zh-CN" sz="2400" b="1" dirty="0" err="1">
                <a:solidFill>
                  <a:srgbClr val="FF0000"/>
                </a:solidFill>
              </a:rPr>
              <a:t>args</a:t>
            </a:r>
            <a:r>
              <a:rPr lang="zh-CN" altLang="en-US" sz="2400" b="1" dirty="0">
                <a:solidFill>
                  <a:srgbClr val="FF0000"/>
                </a:solidFill>
              </a:rPr>
              <a:t>和</a:t>
            </a:r>
            <a:r>
              <a:rPr lang="en-US" altLang="zh-CN" sz="2400" b="1" dirty="0" err="1">
                <a:solidFill>
                  <a:srgbClr val="FF0000"/>
                </a:solidFill>
              </a:rPr>
              <a:t>kwargs</a:t>
            </a:r>
            <a:r>
              <a:rPr lang="zh-CN" altLang="en-US" sz="2400" dirty="0"/>
              <a:t>分别表示调用</a:t>
            </a:r>
            <a:r>
              <a:rPr lang="en-US" altLang="zh-CN" sz="2400" dirty="0"/>
              <a:t>target</a:t>
            </a:r>
            <a:r>
              <a:rPr lang="zh-CN" altLang="en-US" sz="2400" dirty="0"/>
              <a:t>时的参数列表和关键字参数。</a:t>
            </a:r>
            <a:endParaRPr lang="en-US" altLang="zh-CN"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6614" y="317569"/>
            <a:ext cx="8229600" cy="752475"/>
          </a:xfrm>
        </p:spPr>
        <p:txBody>
          <a:bodyPr/>
          <a:lstStyle/>
          <a:p>
            <a:pPr algn="l"/>
            <a:r>
              <a:rPr lang="en-US" altLang="zh-CN" dirty="0" smtClean="0"/>
              <a:t>3.</a:t>
            </a:r>
            <a:r>
              <a:rPr lang="zh-CN" altLang="en-US" dirty="0" smtClean="0"/>
              <a:t>多线程</a:t>
            </a:r>
            <a:endParaRPr lang="en-US" altLang="zh-CN" dirty="0" smtClean="0"/>
          </a:p>
        </p:txBody>
      </p:sp>
      <p:sp>
        <p:nvSpPr>
          <p:cNvPr id="2" name="内容占位符 1"/>
          <p:cNvSpPr>
            <a:spLocks noGrp="1"/>
          </p:cNvSpPr>
          <p:nvPr>
            <p:ph idx="13"/>
          </p:nvPr>
        </p:nvSpPr>
        <p:spPr>
          <a:xfrm>
            <a:off x="845354" y="985198"/>
            <a:ext cx="11178540" cy="5153660"/>
          </a:xfrm>
        </p:spPr>
        <p:txBody>
          <a:bodyPr>
            <a:normAutofit/>
          </a:bodyPr>
          <a:lstStyle/>
          <a:p>
            <a:r>
              <a:rPr lang="zh-CN" dirty="0" smtClean="0"/>
              <a:t>将之前的听音乐与看电影加到多线程当中</a:t>
            </a:r>
            <a:r>
              <a:rPr lang="en-US" altLang="zh-CN" dirty="0" smtClean="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590" y="4581922"/>
            <a:ext cx="1816596" cy="1816596"/>
          </a:xfrm>
          <a:prstGeom prst="rect">
            <a:avLst/>
          </a:prstGeom>
        </p:spPr>
      </p:pic>
      <p:pic>
        <p:nvPicPr>
          <p:cNvPr id="7" name="图片 6"/>
          <p:cNvPicPr>
            <a:picLocks noChangeAspect="1"/>
          </p:cNvPicPr>
          <p:nvPr/>
        </p:nvPicPr>
        <p:blipFill>
          <a:blip r:embed="rId3"/>
          <a:stretch>
            <a:fillRect/>
          </a:stretch>
        </p:blipFill>
        <p:spPr>
          <a:xfrm>
            <a:off x="1264285" y="1534795"/>
            <a:ext cx="8287385" cy="43770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82638" y="405458"/>
            <a:ext cx="8229600" cy="752475"/>
          </a:xfrm>
        </p:spPr>
        <p:txBody>
          <a:bodyPr/>
          <a:lstStyle/>
          <a:p>
            <a:pPr algn="l"/>
            <a:r>
              <a:rPr lang="en-US" altLang="zh-CN" dirty="0" smtClean="0"/>
              <a:t>threading</a:t>
            </a:r>
            <a:r>
              <a:rPr lang="zh-CN" altLang="en-US" dirty="0" smtClean="0"/>
              <a:t>使用简介</a:t>
            </a:r>
            <a:r>
              <a:rPr lang="en-US" altLang="zh-CN" dirty="0" smtClean="0"/>
              <a:t>-2</a:t>
            </a:r>
            <a:endParaRPr lang="zh-CN" altLang="en-US" dirty="0"/>
          </a:p>
        </p:txBody>
      </p:sp>
      <p:sp>
        <p:nvSpPr>
          <p:cNvPr id="2" name="内容占位符 1"/>
          <p:cNvSpPr>
            <a:spLocks noGrp="1"/>
          </p:cNvSpPr>
          <p:nvPr>
            <p:ph idx="13"/>
          </p:nvPr>
        </p:nvSpPr>
        <p:spPr>
          <a:xfrm>
            <a:off x="982638" y="1158553"/>
            <a:ext cx="9649072" cy="5153660"/>
          </a:xfrm>
        </p:spPr>
        <p:txBody>
          <a:bodyPr>
            <a:normAutofit fontScale="80000" lnSpcReduction="10000"/>
          </a:bodyPr>
          <a:lstStyle/>
          <a:p>
            <a:r>
              <a:rPr lang="en-US" altLang="zh-CN" sz="2100" b="1" dirty="0"/>
              <a:t>Thread</a:t>
            </a:r>
            <a:r>
              <a:rPr lang="zh-CN" altLang="en-US" sz="2100" b="1" dirty="0"/>
              <a:t>类还定义了以下常用方法与属性： </a:t>
            </a:r>
            <a:endParaRPr lang="en-US" altLang="zh-CN" sz="2100" b="1" dirty="0" smtClean="0"/>
          </a:p>
          <a:p>
            <a:pPr marL="0" indent="0">
              <a:buNone/>
            </a:pPr>
            <a:r>
              <a:rPr lang="en-US" altLang="zh-CN" sz="2100" b="1" dirty="0" err="1" smtClean="0">
                <a:solidFill>
                  <a:srgbClr val="00B050"/>
                </a:solidFill>
              </a:rPr>
              <a:t>Thread.getName</a:t>
            </a:r>
            <a:r>
              <a:rPr lang="en-US" altLang="zh-CN" sz="2100" b="1" dirty="0" smtClean="0">
                <a:solidFill>
                  <a:srgbClr val="00B050"/>
                </a:solidFill>
              </a:rPr>
              <a:t>()/</a:t>
            </a:r>
            <a:r>
              <a:rPr lang="en-US" altLang="zh-CN" sz="2100" b="1" dirty="0">
                <a:solidFill>
                  <a:srgbClr val="00B050"/>
                </a:solidFill>
              </a:rPr>
              <a:t> Thread.name</a:t>
            </a:r>
            <a:r>
              <a:rPr lang="en-US" altLang="zh-CN" sz="2100" b="1" dirty="0" smtClean="0">
                <a:solidFill>
                  <a:srgbClr val="00B050"/>
                </a:solidFill>
              </a:rPr>
              <a:t>  </a:t>
            </a:r>
            <a:r>
              <a:rPr lang="zh-CN" altLang="en-US" sz="2000" dirty="0" smtClean="0"/>
              <a:t>用于获取线程</a:t>
            </a:r>
            <a:r>
              <a:rPr lang="zh-CN" altLang="en-US" sz="2000" dirty="0"/>
              <a:t>的</a:t>
            </a:r>
            <a:r>
              <a:rPr lang="zh-CN" altLang="en-US" sz="2000" dirty="0" smtClean="0"/>
              <a:t>名称</a:t>
            </a:r>
            <a:r>
              <a:rPr lang="en-US" altLang="zh-CN" sz="2000" dirty="0" smtClean="0"/>
              <a:t>,</a:t>
            </a:r>
            <a:r>
              <a:rPr lang="zh-CN" altLang="en-US" sz="2000" dirty="0" smtClean="0"/>
              <a:t>有返回值</a:t>
            </a:r>
            <a:r>
              <a:rPr lang="en-US" altLang="zh-CN" sz="2000" dirty="0" smtClean="0"/>
              <a:t>,</a:t>
            </a:r>
            <a:r>
              <a:rPr lang="zh-CN" altLang="en-US" sz="2000" dirty="0" smtClean="0"/>
              <a:t>需要</a:t>
            </a:r>
            <a:r>
              <a:rPr lang="en-US" altLang="zh-CN" sz="2000" dirty="0" smtClean="0"/>
              <a:t>print</a:t>
            </a:r>
            <a:r>
              <a:rPr lang="zh-CN" altLang="en-US" sz="2000" dirty="0" smtClean="0"/>
              <a:t>打印出来</a:t>
            </a:r>
            <a:endParaRPr lang="en-US" altLang="zh-CN" sz="2000" dirty="0" smtClean="0"/>
          </a:p>
          <a:p>
            <a:pPr marL="0" indent="0">
              <a:buNone/>
            </a:pPr>
            <a:r>
              <a:rPr lang="en-US" altLang="zh-CN" sz="2100" b="1" dirty="0" err="1" smtClean="0">
                <a:solidFill>
                  <a:srgbClr val="00B050"/>
                </a:solidFill>
              </a:rPr>
              <a:t>Thread.setName</a:t>
            </a:r>
            <a:r>
              <a:rPr lang="en-US" altLang="zh-CN" sz="2100" b="1" dirty="0" smtClean="0">
                <a:solidFill>
                  <a:srgbClr val="00B050"/>
                </a:solidFill>
              </a:rPr>
              <a:t>()   </a:t>
            </a:r>
            <a:r>
              <a:rPr lang="zh-CN" altLang="en-US" sz="2000" dirty="0" smtClean="0"/>
              <a:t>用于设置</a:t>
            </a:r>
            <a:r>
              <a:rPr lang="zh-CN" altLang="en-US" sz="2000" dirty="0"/>
              <a:t>线程的</a:t>
            </a:r>
            <a:r>
              <a:rPr lang="zh-CN" altLang="en-US" sz="2000" dirty="0" smtClean="0"/>
              <a:t>名称</a:t>
            </a:r>
            <a:r>
              <a:rPr lang="en-US" altLang="zh-CN" sz="2000" dirty="0" smtClean="0"/>
              <a:t>,</a:t>
            </a:r>
            <a:r>
              <a:rPr lang="zh-CN" altLang="en-US" sz="2000" dirty="0" smtClean="0"/>
              <a:t>没有返回</a:t>
            </a:r>
            <a:r>
              <a:rPr lang="zh-CN" altLang="en-US" sz="2000" dirty="0"/>
              <a:t>值</a:t>
            </a:r>
            <a:r>
              <a:rPr lang="en-US" altLang="zh-CN" sz="2000" dirty="0" smtClean="0"/>
              <a:t>,print</a:t>
            </a:r>
            <a:r>
              <a:rPr lang="zh-CN" altLang="en-US" sz="2000" dirty="0"/>
              <a:t>打印</a:t>
            </a:r>
            <a:r>
              <a:rPr lang="zh-CN" altLang="en-US" sz="2000" dirty="0" smtClean="0"/>
              <a:t>出来事</a:t>
            </a:r>
            <a:r>
              <a:rPr lang="en-US" altLang="zh-CN" sz="2000" dirty="0" smtClean="0"/>
              <a:t>None</a:t>
            </a:r>
          </a:p>
          <a:p>
            <a:pPr marL="0" indent="0">
              <a:buNone/>
            </a:pPr>
            <a:r>
              <a:rPr lang="en-US" altLang="zh-CN" sz="2100" b="1" dirty="0" err="1" smtClean="0">
                <a:solidFill>
                  <a:srgbClr val="00B050"/>
                </a:solidFill>
              </a:rPr>
              <a:t>Thread.ident</a:t>
            </a:r>
            <a:r>
              <a:rPr lang="en-US" altLang="zh-CN" sz="2100" b="1" dirty="0" smtClean="0">
                <a:solidFill>
                  <a:srgbClr val="00B050"/>
                </a:solidFill>
              </a:rPr>
              <a:t> </a:t>
            </a:r>
            <a:r>
              <a:rPr lang="zh-CN" altLang="en-US" sz="2000" dirty="0" smtClean="0"/>
              <a:t> 获取</a:t>
            </a:r>
            <a:r>
              <a:rPr lang="zh-CN" altLang="en-US" sz="2000" dirty="0"/>
              <a:t>线程的</a:t>
            </a:r>
            <a:r>
              <a:rPr lang="zh-CN" altLang="en-US" sz="2000" b="1" dirty="0"/>
              <a:t>标识符</a:t>
            </a:r>
            <a:r>
              <a:rPr lang="zh-CN" altLang="en-US" sz="2000" dirty="0"/>
              <a:t>。线程标识符是一个非零</a:t>
            </a:r>
            <a:r>
              <a:rPr lang="zh-CN" altLang="en-US" sz="2000" dirty="0" smtClean="0"/>
              <a:t>整数</a:t>
            </a:r>
            <a:r>
              <a:rPr lang="en-US" altLang="zh-CN" sz="2000" dirty="0" smtClean="0"/>
              <a:t>,</a:t>
            </a:r>
            <a:r>
              <a:rPr lang="zh-CN" altLang="en-US" sz="2000" dirty="0" smtClean="0"/>
              <a:t>只有</a:t>
            </a:r>
            <a:r>
              <a:rPr lang="zh-CN" altLang="en-US" sz="2000" dirty="0"/>
              <a:t>在调用了</a:t>
            </a:r>
            <a:r>
              <a:rPr lang="en-US" altLang="zh-CN" sz="2000" dirty="0"/>
              <a:t>start()</a:t>
            </a:r>
            <a:r>
              <a:rPr lang="zh-CN" altLang="en-US" sz="2000" dirty="0"/>
              <a:t>方法之后该属性才有效，否则它只返回</a:t>
            </a:r>
            <a:r>
              <a:rPr lang="en-US" altLang="zh-CN" sz="2000" dirty="0"/>
              <a:t>None</a:t>
            </a:r>
            <a:r>
              <a:rPr lang="zh-CN" altLang="en-US" sz="2000" dirty="0"/>
              <a:t>。 </a:t>
            </a:r>
            <a:endParaRPr lang="en-US" altLang="zh-CN" sz="2000" dirty="0" smtClean="0"/>
          </a:p>
          <a:p>
            <a:pPr marL="0" indent="0">
              <a:buNone/>
            </a:pPr>
            <a:r>
              <a:rPr lang="en-US" altLang="zh-CN" sz="2100" b="1" dirty="0" err="1" smtClean="0">
                <a:solidFill>
                  <a:srgbClr val="00B050"/>
                </a:solidFill>
              </a:rPr>
              <a:t>Thread.is_alive</a:t>
            </a:r>
            <a:r>
              <a:rPr lang="en-US" altLang="zh-CN" sz="2100" b="1" dirty="0">
                <a:solidFill>
                  <a:srgbClr val="00B050"/>
                </a:solidFill>
              </a:rPr>
              <a:t>()  /</a:t>
            </a:r>
            <a:r>
              <a:rPr lang="en-US" altLang="zh-CN" sz="2100" b="1" dirty="0" err="1" smtClean="0">
                <a:solidFill>
                  <a:srgbClr val="00B050"/>
                </a:solidFill>
              </a:rPr>
              <a:t>Thread.isAlive</a:t>
            </a:r>
            <a:r>
              <a:rPr lang="en-US" altLang="zh-CN" sz="2100" b="1" dirty="0" smtClean="0">
                <a:solidFill>
                  <a:srgbClr val="00B050"/>
                </a:solidFill>
              </a:rPr>
              <a:t>  </a:t>
            </a:r>
            <a:r>
              <a:rPr lang="zh-CN" altLang="en-US" sz="2000" dirty="0" smtClean="0"/>
              <a:t>判断</a:t>
            </a:r>
            <a:r>
              <a:rPr lang="zh-CN" altLang="en-US" sz="2000" dirty="0"/>
              <a:t>线程是否是激活的（</a:t>
            </a:r>
            <a:r>
              <a:rPr lang="en-US" altLang="zh-CN" sz="2000" dirty="0"/>
              <a:t>alive</a:t>
            </a:r>
            <a:r>
              <a:rPr lang="zh-CN" altLang="en-US" sz="2000" dirty="0"/>
              <a:t>）。从调用</a:t>
            </a:r>
            <a:r>
              <a:rPr lang="en-US" altLang="zh-CN" sz="2000" dirty="0" smtClean="0"/>
              <a:t>start()</a:t>
            </a:r>
            <a:r>
              <a:rPr lang="zh-CN" altLang="en-US" sz="2000" dirty="0" smtClean="0"/>
              <a:t>方法</a:t>
            </a:r>
            <a:r>
              <a:rPr lang="zh-CN" altLang="en-US" sz="2000" dirty="0"/>
              <a:t>启动</a:t>
            </a:r>
            <a:r>
              <a:rPr lang="zh-CN" altLang="en-US" sz="2000" dirty="0" smtClean="0"/>
              <a:t>线程</a:t>
            </a:r>
            <a:r>
              <a:rPr lang="en-US" altLang="zh-CN" sz="2000" dirty="0" smtClean="0"/>
              <a:t>,</a:t>
            </a:r>
            <a:r>
              <a:rPr lang="zh-CN" altLang="en-US" sz="2000" dirty="0" smtClean="0"/>
              <a:t>到</a:t>
            </a:r>
            <a:r>
              <a:rPr lang="en-US" altLang="zh-CN" sz="2000" dirty="0"/>
              <a:t>run()</a:t>
            </a:r>
            <a:r>
              <a:rPr lang="zh-CN" altLang="en-US" sz="2000" dirty="0"/>
              <a:t>方法执行完毕或遇到未处理异常而</a:t>
            </a:r>
            <a:r>
              <a:rPr lang="zh-CN" altLang="en-US" sz="2000" dirty="0" smtClean="0"/>
              <a:t>中断这</a:t>
            </a:r>
            <a:r>
              <a:rPr lang="zh-CN" altLang="en-US" sz="2000" dirty="0"/>
              <a:t>段时间内，线程是激活的。</a:t>
            </a:r>
          </a:p>
          <a:p>
            <a:pPr marL="0" indent="0">
              <a:buNone/>
            </a:pPr>
            <a:r>
              <a:rPr lang="en-US" altLang="zh-CN" sz="2000" b="1" dirty="0" err="1">
                <a:solidFill>
                  <a:srgbClr val="00B050"/>
                </a:solidFill>
                <a:sym typeface="+mn-ea"/>
              </a:rPr>
              <a:t>Thread.join</a:t>
            </a:r>
            <a:r>
              <a:rPr lang="en-US" altLang="zh-CN" sz="2000" b="1" dirty="0">
                <a:solidFill>
                  <a:srgbClr val="00B050"/>
                </a:solidFill>
                <a:sym typeface="+mn-ea"/>
              </a:rPr>
              <a:t>([timeout]) </a:t>
            </a:r>
            <a:r>
              <a:rPr lang="zh-CN" altLang="en-US" sz="2000" dirty="0">
                <a:sym typeface="+mn-ea"/>
              </a:rPr>
              <a:t>调用</a:t>
            </a:r>
            <a:r>
              <a:rPr lang="en-US" altLang="zh-CN" sz="2000" dirty="0" err="1">
                <a:sym typeface="+mn-ea"/>
              </a:rPr>
              <a:t>Thread.join</a:t>
            </a:r>
            <a:r>
              <a:rPr lang="zh-CN" altLang="en-US" sz="2000" dirty="0">
                <a:sym typeface="+mn-ea"/>
              </a:rPr>
              <a:t>将会使</a:t>
            </a:r>
            <a:r>
              <a:rPr lang="zh-CN" altLang="en-US" sz="2000" b="1" dirty="0" smtClean="0">
                <a:sym typeface="+mn-ea"/>
              </a:rPr>
              <a:t>线程</a:t>
            </a:r>
            <a:r>
              <a:rPr lang="zh-CN" altLang="en-US" sz="2000" dirty="0">
                <a:sym typeface="+mn-ea"/>
              </a:rPr>
              <a:t>堵塞，直到被调用线程运行结束或超时。参数</a:t>
            </a:r>
            <a:r>
              <a:rPr lang="en-US" altLang="zh-CN" sz="2000" dirty="0">
                <a:sym typeface="+mn-ea"/>
              </a:rPr>
              <a:t>timeout</a:t>
            </a:r>
            <a:r>
              <a:rPr lang="zh-CN" altLang="en-US" sz="2000" dirty="0">
                <a:sym typeface="+mn-ea"/>
              </a:rPr>
              <a:t>是一个数值类型，表示超时时间，如果未提供该参数，那么主调线程将一直堵塞到被调线程结束。</a:t>
            </a:r>
            <a:endParaRPr lang="en-US" altLang="zh-CN" sz="2000" dirty="0"/>
          </a:p>
          <a:p>
            <a:pPr marL="0" indent="0">
              <a:buNone/>
            </a:pPr>
            <a:r>
              <a:rPr lang="zh-CN" altLang="en-US" sz="2000" dirty="0"/>
              <a:t> </a:t>
            </a:r>
            <a:endParaRPr lang="en-US" altLang="zh-CN" sz="2000"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622" y="333450"/>
            <a:ext cx="8229600" cy="752475"/>
          </a:xfrm>
        </p:spPr>
        <p:txBody>
          <a:bodyPr/>
          <a:lstStyle/>
          <a:p>
            <a:pPr algn="l"/>
            <a:r>
              <a:rPr lang="en-US" altLang="zh-CN" dirty="0" smtClean="0"/>
              <a:t>threading</a:t>
            </a:r>
            <a:r>
              <a:rPr lang="zh-CN" altLang="en-US" dirty="0" smtClean="0"/>
              <a:t>使用简介</a:t>
            </a:r>
            <a:r>
              <a:rPr lang="en-US" altLang="zh-CN" dirty="0" smtClean="0"/>
              <a:t>-3</a:t>
            </a:r>
            <a:endParaRPr lang="zh-CN" altLang="en-US" dirty="0"/>
          </a:p>
        </p:txBody>
      </p:sp>
      <p:sp>
        <p:nvSpPr>
          <p:cNvPr id="2" name="内容占位符 1"/>
          <p:cNvSpPr>
            <a:spLocks noGrp="1"/>
          </p:cNvSpPr>
          <p:nvPr>
            <p:ph idx="13"/>
          </p:nvPr>
        </p:nvSpPr>
        <p:spPr>
          <a:xfrm>
            <a:off x="675150" y="1718283"/>
            <a:ext cx="11178540" cy="5153660"/>
          </a:xfrm>
        </p:spPr>
        <p:txBody>
          <a:bodyPr>
            <a:normAutofit/>
          </a:bodyPr>
          <a:lstStyle/>
          <a:p>
            <a:pPr marL="0" indent="0">
              <a:buNone/>
            </a:pPr>
            <a:r>
              <a:rPr lang="en-US" altLang="zh-CN" sz="2400" b="1" dirty="0" err="1">
                <a:solidFill>
                  <a:srgbClr val="00B050"/>
                </a:solidFill>
              </a:rPr>
              <a:t>Thread.join</a:t>
            </a:r>
            <a:r>
              <a:rPr lang="en-US" altLang="zh-CN" sz="2400" b="1" dirty="0">
                <a:solidFill>
                  <a:srgbClr val="00B050"/>
                </a:solidFill>
              </a:rPr>
              <a:t>([timeout]) </a:t>
            </a:r>
            <a:r>
              <a:rPr lang="zh-CN" altLang="en-US" sz="2000" dirty="0"/>
              <a:t>调用</a:t>
            </a:r>
            <a:r>
              <a:rPr lang="en-US" altLang="zh-CN" sz="2000" dirty="0" err="1"/>
              <a:t>Thread.join</a:t>
            </a:r>
            <a:r>
              <a:rPr lang="zh-CN" altLang="en-US" sz="2000" dirty="0"/>
              <a:t>将会使</a:t>
            </a:r>
            <a:r>
              <a:rPr lang="zh-CN" altLang="en-US" sz="2000" b="1" dirty="0" smtClean="0"/>
              <a:t>主线程</a:t>
            </a:r>
            <a:r>
              <a:rPr lang="zh-CN" altLang="en-US" sz="2000" dirty="0"/>
              <a:t>堵塞，直到被调用线程运行结束或超时。参数</a:t>
            </a:r>
            <a:r>
              <a:rPr lang="en-US" altLang="zh-CN" sz="2000" dirty="0"/>
              <a:t>timeout</a:t>
            </a:r>
            <a:r>
              <a:rPr lang="zh-CN" altLang="en-US" sz="2000" dirty="0"/>
              <a:t>是一个数值类型，表示超时时间，如果未提供该参数，那么主调线程将一直堵塞到被调线程结束。</a:t>
            </a:r>
            <a:endParaRPr lang="en-US" altLang="zh-CN" sz="1800" dirty="0"/>
          </a:p>
        </p:txBody>
      </p:sp>
      <p:sp>
        <p:nvSpPr>
          <p:cNvPr id="4" name="矩形 3"/>
          <p:cNvSpPr/>
          <p:nvPr/>
        </p:nvSpPr>
        <p:spPr>
          <a:xfrm>
            <a:off x="675150" y="3357786"/>
            <a:ext cx="10153128" cy="2657138"/>
          </a:xfrm>
          <a:prstGeom prst="rect">
            <a:avLst/>
          </a:prstGeom>
        </p:spPr>
        <p:txBody>
          <a:bodyPr wrap="square">
            <a:spAutoFit/>
          </a:bodyPr>
          <a:lstStyle/>
          <a:p>
            <a:pPr marL="457200" indent="-457200">
              <a:lnSpc>
                <a:spcPts val="4000"/>
              </a:lnSpc>
              <a:buAutoNum type="arabicPeriod"/>
            </a:pPr>
            <a:r>
              <a:rPr lang="zh-CN" altLang="en-US" dirty="0" smtClean="0">
                <a:solidFill>
                  <a:srgbClr val="3F3F3F"/>
                </a:solidFill>
                <a:latin typeface="微软雅黑" panose="020B0503020204020204" pitchFamily="34" charset="-122"/>
                <a:ea typeface="微软雅黑" panose="020B0503020204020204" pitchFamily="34" charset="-122"/>
              </a:rPr>
              <a:t>什么</a:t>
            </a:r>
            <a:r>
              <a:rPr lang="zh-CN" altLang="en-US" dirty="0">
                <a:solidFill>
                  <a:srgbClr val="3F3F3F"/>
                </a:solidFill>
                <a:latin typeface="微软雅黑" panose="020B0503020204020204" pitchFamily="34" charset="-122"/>
                <a:ea typeface="微软雅黑" panose="020B0503020204020204" pitchFamily="34" charset="-122"/>
              </a:rPr>
              <a:t>是子线程？ </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zh-CN" altLang="en-US" dirty="0">
                <a:solidFill>
                  <a:srgbClr val="3F3F3F"/>
                </a:solidFill>
                <a:latin typeface="微软雅黑" panose="020B0503020204020204" pitchFamily="34" charset="-122"/>
                <a:ea typeface="微软雅黑" panose="020B0503020204020204" pitchFamily="34" charset="-122"/>
              </a:rPr>
              <a:t>包含在 </a:t>
            </a:r>
            <a:r>
              <a:rPr lang="en-US" altLang="zh-CN" dirty="0" err="1" smtClean="0">
                <a:solidFill>
                  <a:srgbClr val="3F3F3F"/>
                </a:solidFill>
                <a:latin typeface="微软雅黑" panose="020B0503020204020204" pitchFamily="34" charset="-122"/>
                <a:ea typeface="微软雅黑" panose="020B0503020204020204" pitchFamily="34" charset="-122"/>
              </a:rPr>
              <a:t>threading.Thread</a:t>
            </a:r>
            <a:r>
              <a:rPr lang="zh-CN" altLang="en-US" dirty="0" smtClean="0">
                <a:solidFill>
                  <a:srgbClr val="3F3F3F"/>
                </a:solidFill>
                <a:latin typeface="微软雅黑" panose="020B0503020204020204" pitchFamily="34" charset="-122"/>
                <a:ea typeface="微软雅黑" panose="020B0503020204020204" pitchFamily="34" charset="-122"/>
              </a:rPr>
              <a:t>中</a:t>
            </a:r>
            <a:r>
              <a:rPr lang="en-US" altLang="zh-CN" dirty="0" smtClean="0">
                <a:solidFill>
                  <a:srgbClr val="3F3F3F"/>
                </a:solidFill>
                <a:latin typeface="微软雅黑" panose="020B0503020204020204" pitchFamily="34" charset="-122"/>
                <a:ea typeface="微软雅黑" panose="020B0503020204020204" pitchFamily="34" charset="-122"/>
              </a:rPr>
              <a:t>,</a:t>
            </a:r>
            <a:r>
              <a:rPr lang="zh-CN" altLang="en-US" dirty="0" smtClean="0">
                <a:solidFill>
                  <a:srgbClr val="3F3F3F"/>
                </a:solidFill>
                <a:latin typeface="微软雅黑" panose="020B0503020204020204" pitchFamily="34" charset="-122"/>
                <a:ea typeface="微软雅黑" panose="020B0503020204020204" pitchFamily="34" charset="-122"/>
              </a:rPr>
              <a:t>里面</a:t>
            </a:r>
            <a:r>
              <a:rPr lang="zh-CN" altLang="en-US" dirty="0">
                <a:solidFill>
                  <a:srgbClr val="3F3F3F"/>
                </a:solidFill>
                <a:latin typeface="微软雅黑" panose="020B0503020204020204" pitchFamily="34" charset="-122"/>
                <a:ea typeface="微软雅黑" panose="020B0503020204020204" pitchFamily="34" charset="-122"/>
              </a:rPr>
              <a:t>均视为子线程</a:t>
            </a:r>
            <a:r>
              <a:rPr lang="zh-CN" altLang="en-US" dirty="0" smtClean="0">
                <a:solidFill>
                  <a:srgbClr val="3F3F3F"/>
                </a:solidFill>
                <a:latin typeface="微软雅黑" panose="020B0503020204020204" pitchFamily="34" charset="-122"/>
                <a:ea typeface="微软雅黑" panose="020B0503020204020204" pitchFamily="34" charset="-122"/>
              </a:rPr>
              <a:t>。</a:t>
            </a:r>
            <a:endParaRPr lang="en-US" altLang="zh-CN" dirty="0" smtClean="0">
              <a:solidFill>
                <a:srgbClr val="3F3F3F"/>
              </a:solidFill>
              <a:latin typeface="微软雅黑" panose="020B0503020204020204" pitchFamily="34" charset="-122"/>
              <a:ea typeface="微软雅黑" panose="020B0503020204020204" pitchFamily="34" charset="-122"/>
            </a:endParaRPr>
          </a:p>
          <a:p>
            <a:pPr marL="457200" indent="-457200">
              <a:lnSpc>
                <a:spcPts val="4000"/>
              </a:lnSpc>
              <a:buAutoNum type="arabicPeriod"/>
            </a:pPr>
            <a:r>
              <a:rPr lang="zh-CN" altLang="en-US" dirty="0" smtClean="0">
                <a:solidFill>
                  <a:srgbClr val="3F3F3F"/>
                </a:solidFill>
                <a:latin typeface="微软雅黑" panose="020B0503020204020204" pitchFamily="34" charset="-122"/>
                <a:ea typeface="微软雅黑" panose="020B0503020204020204" pitchFamily="34" charset="-122"/>
              </a:rPr>
              <a:t>什么</a:t>
            </a:r>
            <a:r>
              <a:rPr lang="zh-CN" altLang="en-US" dirty="0">
                <a:solidFill>
                  <a:srgbClr val="3F3F3F"/>
                </a:solidFill>
                <a:latin typeface="微软雅黑" panose="020B0503020204020204" pitchFamily="34" charset="-122"/>
                <a:ea typeface="微软雅黑" panose="020B0503020204020204" pitchFamily="34" charset="-122"/>
              </a:rPr>
              <a:t>是主线程？ </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zh-CN" altLang="en-US" dirty="0">
                <a:solidFill>
                  <a:srgbClr val="3F3F3F"/>
                </a:solidFill>
                <a:latin typeface="微软雅黑" panose="020B0503020204020204" pitchFamily="34" charset="-122"/>
                <a:ea typeface="微软雅黑" panose="020B0503020204020204" pitchFamily="34" charset="-122"/>
              </a:rPr>
              <a:t>除了</a:t>
            </a:r>
            <a:r>
              <a:rPr lang="zh-CN" altLang="en-US" b="1" dirty="0">
                <a:solidFill>
                  <a:srgbClr val="3F3F3F"/>
                </a:solidFill>
                <a:latin typeface="微软雅黑" panose="020B0503020204020204" pitchFamily="34" charset="-122"/>
                <a:ea typeface="微软雅黑" panose="020B0503020204020204" pitchFamily="34" charset="-122"/>
              </a:rPr>
              <a:t>“不包含在</a:t>
            </a:r>
            <a:r>
              <a:rPr lang="en-US" altLang="zh-CN" b="1" dirty="0">
                <a:solidFill>
                  <a:srgbClr val="3F3F3F"/>
                </a:solidFill>
                <a:latin typeface="微软雅黑" panose="020B0503020204020204" pitchFamily="34" charset="-122"/>
                <a:ea typeface="微软雅黑" panose="020B0503020204020204" pitchFamily="34" charset="-122"/>
              </a:rPr>
              <a:t>Thread</a:t>
            </a:r>
            <a:r>
              <a:rPr lang="zh-CN" altLang="en-US" b="1" dirty="0">
                <a:solidFill>
                  <a:srgbClr val="3F3F3F"/>
                </a:solidFill>
                <a:latin typeface="微软雅黑" panose="020B0503020204020204" pitchFamily="34" charset="-122"/>
                <a:ea typeface="微软雅黑" panose="020B0503020204020204" pitchFamily="34" charset="-122"/>
              </a:rPr>
              <a:t>里面的程序</a:t>
            </a:r>
            <a:r>
              <a:rPr lang="zh-CN" altLang="en-US" b="1" dirty="0" smtClean="0">
                <a:solidFill>
                  <a:srgbClr val="3F3F3F"/>
                </a:solidFill>
                <a:latin typeface="微软雅黑" panose="020B0503020204020204" pitchFamily="34" charset="-122"/>
                <a:ea typeface="微软雅黑" panose="020B0503020204020204" pitchFamily="34" charset="-122"/>
              </a:rPr>
              <a:t>”</a:t>
            </a:r>
            <a:r>
              <a:rPr lang="en-US" altLang="zh-CN" b="1" dirty="0" smtClean="0">
                <a:solidFill>
                  <a:srgbClr val="3F3F3F"/>
                </a:solidFill>
                <a:latin typeface="微软雅黑" panose="020B0503020204020204" pitchFamily="34" charset="-122"/>
                <a:ea typeface="微软雅黑" panose="020B0503020204020204" pitchFamily="34" charset="-122"/>
              </a:rPr>
              <a:t>,</a:t>
            </a:r>
            <a:r>
              <a:rPr lang="en-US" altLang="zh-CN" dirty="0" smtClean="0">
                <a:solidFill>
                  <a:srgbClr val="3F3F3F"/>
                </a:solidFill>
                <a:latin typeface="微软雅黑" panose="020B0503020204020204" pitchFamily="34" charset="-122"/>
                <a:ea typeface="微软雅黑" panose="020B0503020204020204" pitchFamily="34" charset="-122"/>
              </a:rPr>
              <a:t>UI</a:t>
            </a:r>
            <a:r>
              <a:rPr lang="zh-CN" altLang="en-US" dirty="0">
                <a:solidFill>
                  <a:srgbClr val="3F3F3F"/>
                </a:solidFill>
                <a:latin typeface="微软雅黑" panose="020B0503020204020204" pitchFamily="34" charset="-122"/>
                <a:ea typeface="微软雅黑" panose="020B0503020204020204" pitchFamily="34" charset="-122"/>
              </a:rPr>
              <a:t>界面和</a:t>
            </a:r>
            <a:r>
              <a:rPr lang="en-US" altLang="zh-CN" dirty="0">
                <a:solidFill>
                  <a:srgbClr val="3F3F3F"/>
                </a:solidFill>
                <a:latin typeface="微软雅黑" panose="020B0503020204020204" pitchFamily="34" charset="-122"/>
                <a:ea typeface="微软雅黑" panose="020B0503020204020204" pitchFamily="34" charset="-122"/>
              </a:rPr>
              <a:t>Main</a:t>
            </a:r>
            <a:r>
              <a:rPr lang="zh-CN" altLang="en-US" dirty="0">
                <a:solidFill>
                  <a:srgbClr val="3F3F3F"/>
                </a:solidFill>
                <a:latin typeface="微软雅黑" panose="020B0503020204020204" pitchFamily="34" charset="-122"/>
                <a:ea typeface="微软雅黑" panose="020B0503020204020204" pitchFamily="34" charset="-122"/>
              </a:rPr>
              <a:t>函数均为主线程</a:t>
            </a:r>
            <a:r>
              <a:rPr lang="zh-CN" altLang="en-US" dirty="0" smtClean="0">
                <a:solidFill>
                  <a:srgbClr val="3F3F3F"/>
                </a:solidFill>
                <a:latin typeface="微软雅黑" panose="020B0503020204020204" pitchFamily="34" charset="-122"/>
                <a:ea typeface="微软雅黑" panose="020B0503020204020204" pitchFamily="34" charset="-122"/>
              </a:rPr>
              <a:t>，均可视</a:t>
            </a:r>
            <a:r>
              <a:rPr lang="zh-CN" altLang="en-US" dirty="0">
                <a:solidFill>
                  <a:srgbClr val="3F3F3F"/>
                </a:solidFill>
                <a:latin typeface="微软雅黑" panose="020B0503020204020204" pitchFamily="34" charset="-122"/>
                <a:ea typeface="微软雅黑" panose="020B0503020204020204" pitchFamily="34" charset="-122"/>
              </a:rPr>
              <a:t>为主线程。</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82638" y="405458"/>
            <a:ext cx="8229600" cy="752475"/>
          </a:xfrm>
        </p:spPr>
        <p:txBody>
          <a:bodyPr/>
          <a:lstStyle/>
          <a:p>
            <a:pPr algn="l"/>
            <a:r>
              <a:rPr lang="en-US" altLang="zh-CN" dirty="0" smtClean="0"/>
              <a:t>threading</a:t>
            </a:r>
            <a:r>
              <a:rPr lang="zh-CN" altLang="en-US" dirty="0" smtClean="0"/>
              <a:t>使用简介</a:t>
            </a:r>
            <a:r>
              <a:rPr lang="en-US" altLang="zh-CN" dirty="0" smtClean="0"/>
              <a:t>-4</a:t>
            </a:r>
            <a:endParaRPr lang="zh-CN" altLang="en-US" dirty="0"/>
          </a:p>
        </p:txBody>
      </p:sp>
      <p:sp>
        <p:nvSpPr>
          <p:cNvPr id="2" name="内容占位符 1"/>
          <p:cNvSpPr>
            <a:spLocks noGrp="1"/>
          </p:cNvSpPr>
          <p:nvPr>
            <p:ph idx="13"/>
          </p:nvPr>
        </p:nvSpPr>
        <p:spPr>
          <a:xfrm>
            <a:off x="982638" y="1485578"/>
            <a:ext cx="9649072" cy="5153660"/>
          </a:xfrm>
        </p:spPr>
        <p:txBody>
          <a:bodyPr>
            <a:normAutofit/>
          </a:bodyPr>
          <a:lstStyle/>
          <a:p>
            <a:r>
              <a:rPr lang="en-US" altLang="zh-CN" sz="2100" b="1" dirty="0"/>
              <a:t>Thread</a:t>
            </a:r>
            <a:r>
              <a:rPr lang="zh-CN" altLang="en-US" sz="2100" b="1" dirty="0"/>
              <a:t>类还定义了以下常用方法与属性： </a:t>
            </a:r>
            <a:endParaRPr lang="en-US" altLang="zh-CN" sz="2100" b="1" dirty="0" smtClean="0"/>
          </a:p>
          <a:p>
            <a:pPr marL="0" indent="0">
              <a:buNone/>
            </a:pPr>
            <a:r>
              <a:rPr lang="en-US" altLang="zh-CN" sz="2100" b="1" dirty="0">
                <a:solidFill>
                  <a:srgbClr val="00B050"/>
                </a:solidFill>
              </a:rPr>
              <a:t>python</a:t>
            </a:r>
            <a:r>
              <a:rPr lang="zh-CN" altLang="en-US" sz="2100" b="1" dirty="0">
                <a:solidFill>
                  <a:srgbClr val="00B050"/>
                </a:solidFill>
              </a:rPr>
              <a:t>对于</a:t>
            </a:r>
            <a:r>
              <a:rPr lang="en-US" altLang="zh-CN" sz="2100" b="1" dirty="0">
                <a:solidFill>
                  <a:srgbClr val="00B050"/>
                </a:solidFill>
              </a:rPr>
              <a:t>thread</a:t>
            </a:r>
            <a:r>
              <a:rPr lang="zh-CN" altLang="en-US" sz="2100" b="1" dirty="0">
                <a:solidFill>
                  <a:srgbClr val="00B050"/>
                </a:solidFill>
              </a:rPr>
              <a:t>的管理中有两个函数</a:t>
            </a:r>
            <a:r>
              <a:rPr lang="zh-CN" altLang="en-US" sz="2100" b="1" dirty="0" smtClean="0">
                <a:solidFill>
                  <a:srgbClr val="00B050"/>
                </a:solidFill>
              </a:rPr>
              <a:t>：</a:t>
            </a:r>
            <a:endParaRPr lang="en-US" altLang="zh-CN" sz="2100" b="1" dirty="0" smtClean="0">
              <a:solidFill>
                <a:srgbClr val="00B050"/>
              </a:solidFill>
            </a:endParaRPr>
          </a:p>
          <a:p>
            <a:pPr marL="0" indent="0">
              <a:buNone/>
            </a:pPr>
            <a:r>
              <a:rPr lang="en-US" altLang="zh-CN" sz="2100" dirty="0" smtClean="0"/>
              <a:t>Join()</a:t>
            </a:r>
            <a:r>
              <a:rPr lang="zh-CN" altLang="en-US" sz="2100" dirty="0" smtClean="0"/>
              <a:t>和</a:t>
            </a:r>
            <a:r>
              <a:rPr lang="en-US" altLang="zh-CN" sz="2100" dirty="0" err="1" smtClean="0"/>
              <a:t>setDaemon</a:t>
            </a:r>
            <a:r>
              <a:rPr lang="en-US" altLang="zh-CN" sz="2100" dirty="0" smtClean="0"/>
              <a:t>()</a:t>
            </a:r>
            <a:r>
              <a:rPr lang="zh-CN" altLang="en-US" sz="2100" dirty="0"/>
              <a:t>　　</a:t>
            </a:r>
            <a:endParaRPr lang="en-US" altLang="zh-CN" sz="2100" dirty="0" smtClean="0"/>
          </a:p>
          <a:p>
            <a:pPr marL="0" indent="0">
              <a:buNone/>
            </a:pPr>
            <a:r>
              <a:rPr lang="en-US" altLang="zh-CN" sz="2100" b="1" dirty="0" smtClean="0"/>
              <a:t>join</a:t>
            </a:r>
            <a:r>
              <a:rPr lang="zh-CN" altLang="en-US" sz="2100" b="1" dirty="0"/>
              <a:t>：</a:t>
            </a:r>
            <a:r>
              <a:rPr lang="zh-CN" altLang="en-US" sz="2100" dirty="0"/>
              <a:t>如在一个线程</a:t>
            </a:r>
            <a:r>
              <a:rPr lang="en-US" altLang="zh-CN" sz="2100" dirty="0"/>
              <a:t>B</a:t>
            </a:r>
            <a:r>
              <a:rPr lang="zh-CN" altLang="en-US" sz="2100" dirty="0"/>
              <a:t>中调用</a:t>
            </a:r>
            <a:r>
              <a:rPr lang="en-US" altLang="zh-CN" sz="2100" dirty="0" smtClean="0"/>
              <a:t>thread1.join</a:t>
            </a:r>
            <a:r>
              <a:rPr lang="en-US" altLang="zh-CN" sz="2100" dirty="0"/>
              <a:t>()</a:t>
            </a:r>
            <a:r>
              <a:rPr lang="zh-CN" altLang="en-US" sz="2100" dirty="0"/>
              <a:t>，则</a:t>
            </a:r>
            <a:r>
              <a:rPr lang="en-US" altLang="zh-CN" sz="2100" dirty="0" smtClean="0"/>
              <a:t>thread1</a:t>
            </a:r>
            <a:r>
              <a:rPr lang="zh-CN" altLang="en-US" sz="2100" dirty="0" smtClean="0"/>
              <a:t>结束</a:t>
            </a:r>
            <a:r>
              <a:rPr lang="zh-CN" altLang="en-US" sz="2100" dirty="0"/>
              <a:t>后，线程</a:t>
            </a:r>
            <a:r>
              <a:rPr lang="en-US" altLang="zh-CN" sz="2100" dirty="0"/>
              <a:t>B</a:t>
            </a:r>
            <a:r>
              <a:rPr lang="zh-CN" altLang="en-US" sz="2100" dirty="0"/>
              <a:t>才会接着</a:t>
            </a:r>
            <a:r>
              <a:rPr lang="en-US" altLang="zh-CN" sz="2100" dirty="0" err="1"/>
              <a:t>threada.join</a:t>
            </a:r>
            <a:r>
              <a:rPr lang="en-US" altLang="zh-CN" sz="2100" dirty="0"/>
              <a:t>()</a:t>
            </a:r>
            <a:r>
              <a:rPr lang="zh-CN" altLang="en-US" sz="2100" dirty="0"/>
              <a:t>往后运行</a:t>
            </a:r>
            <a:r>
              <a:rPr lang="zh-CN" altLang="en-US" sz="2100" dirty="0" smtClean="0"/>
              <a:t>。 </a:t>
            </a:r>
            <a:r>
              <a:rPr lang="zh-CN" altLang="en-US" sz="2100" dirty="0"/>
              <a:t>　　</a:t>
            </a:r>
            <a:endParaRPr lang="en-US" altLang="zh-CN" sz="2100" dirty="0" smtClean="0"/>
          </a:p>
          <a:p>
            <a:pPr marL="0" indent="0">
              <a:buNone/>
            </a:pPr>
            <a:r>
              <a:rPr lang="en-US" altLang="zh-CN" sz="2100" b="1" dirty="0" err="1" smtClean="0"/>
              <a:t>setDaemon</a:t>
            </a:r>
            <a:r>
              <a:rPr lang="zh-CN" altLang="en-US" sz="2100" b="1" dirty="0"/>
              <a:t>：</a:t>
            </a:r>
            <a:r>
              <a:rPr lang="zh-CN" altLang="en-US" sz="2100" dirty="0"/>
              <a:t>主线程</a:t>
            </a:r>
            <a:r>
              <a:rPr lang="en-US" altLang="zh-CN" sz="2100" dirty="0"/>
              <a:t>A</a:t>
            </a:r>
            <a:r>
              <a:rPr lang="zh-CN" altLang="en-US" sz="2100" dirty="0"/>
              <a:t>启动了子线程</a:t>
            </a:r>
            <a:r>
              <a:rPr lang="en-US" altLang="zh-CN" sz="2100" dirty="0"/>
              <a:t>B</a:t>
            </a:r>
            <a:r>
              <a:rPr lang="zh-CN" altLang="en-US" sz="2100" dirty="0"/>
              <a:t>，</a:t>
            </a:r>
            <a:r>
              <a:rPr lang="zh-CN" altLang="en-US" sz="2100" dirty="0" smtClean="0"/>
              <a:t>调用</a:t>
            </a:r>
            <a:r>
              <a:rPr lang="en-US" altLang="zh-CN" sz="2100" dirty="0" err="1" smtClean="0"/>
              <a:t>B.setDaemaon</a:t>
            </a:r>
            <a:r>
              <a:rPr lang="en-US" altLang="zh-CN" sz="2100" dirty="0" smtClean="0"/>
              <a:t>(True</a:t>
            </a:r>
            <a:r>
              <a:rPr lang="en-US" altLang="zh-CN" sz="2100" dirty="0"/>
              <a:t>)</a:t>
            </a:r>
            <a:r>
              <a:rPr lang="zh-CN" altLang="en-US" sz="2100" dirty="0"/>
              <a:t>，则主线程结束时，会把子线程</a:t>
            </a:r>
            <a:r>
              <a:rPr lang="en-US" altLang="zh-CN" sz="2100" dirty="0"/>
              <a:t>B</a:t>
            </a:r>
            <a:r>
              <a:rPr lang="zh-CN" altLang="en-US" sz="2100" dirty="0"/>
              <a:t>也</a:t>
            </a:r>
            <a:r>
              <a:rPr lang="zh-CN" altLang="en-US" sz="2100" dirty="0" smtClean="0"/>
              <a:t>杀死。必须在运行线程之前设置</a:t>
            </a:r>
            <a:r>
              <a:rPr lang="en-US" altLang="zh-CN" sz="2100" dirty="0" smtClean="0"/>
              <a:t>.</a:t>
            </a:r>
          </a:p>
          <a:p>
            <a:pPr marL="0" indent="0">
              <a:buNone/>
            </a:pPr>
            <a:r>
              <a:rPr lang="en-US" altLang="zh-CN" sz="2100" b="1" dirty="0" err="1" smtClean="0">
                <a:solidFill>
                  <a:srgbClr val="00B050"/>
                </a:solidFill>
              </a:rPr>
              <a:t>Thread.isDaemon</a:t>
            </a:r>
            <a:r>
              <a:rPr lang="en-US" altLang="zh-CN" sz="2100" b="1" dirty="0" smtClean="0">
                <a:solidFill>
                  <a:srgbClr val="00B050"/>
                </a:solidFill>
              </a:rPr>
              <a:t>()/ </a:t>
            </a:r>
            <a:r>
              <a:rPr lang="en-US" altLang="zh-CN" sz="2100" b="1" dirty="0" err="1" smtClean="0">
                <a:solidFill>
                  <a:srgbClr val="00B050"/>
                </a:solidFill>
              </a:rPr>
              <a:t>Thread.daemon</a:t>
            </a:r>
            <a:r>
              <a:rPr lang="en-US" altLang="zh-CN" sz="2100" b="1" dirty="0" smtClean="0">
                <a:solidFill>
                  <a:srgbClr val="00B050"/>
                </a:solidFill>
              </a:rPr>
              <a:t> </a:t>
            </a:r>
            <a:r>
              <a:rPr lang="zh-CN" altLang="en-US" sz="2000" dirty="0"/>
              <a:t>用于获取线程的名称</a:t>
            </a:r>
            <a:r>
              <a:rPr lang="en-US" altLang="zh-CN" sz="2000" dirty="0"/>
              <a:t>,</a:t>
            </a:r>
            <a:r>
              <a:rPr lang="zh-CN" altLang="en-US" sz="2000" dirty="0"/>
              <a:t>有返回值</a:t>
            </a:r>
            <a:r>
              <a:rPr lang="en-US" altLang="zh-CN" sz="2000" dirty="0"/>
              <a:t>,</a:t>
            </a:r>
            <a:r>
              <a:rPr lang="zh-CN" altLang="en-US" sz="2000" dirty="0"/>
              <a:t>需要</a:t>
            </a:r>
            <a:r>
              <a:rPr lang="en-US" altLang="zh-CN" sz="2000" dirty="0"/>
              <a:t>print</a:t>
            </a:r>
            <a:r>
              <a:rPr lang="zh-CN" altLang="en-US" sz="2000" dirty="0"/>
              <a:t>打印出来</a:t>
            </a:r>
            <a:endParaRPr lang="en-US" altLang="zh-CN" sz="2000" dirty="0"/>
          </a:p>
          <a:p>
            <a:pPr marL="0" indent="0">
              <a:buNone/>
            </a:pPr>
            <a:endParaRPr lang="en-US" altLang="zh-CN" sz="2100" dirty="0" smtClean="0"/>
          </a:p>
          <a:p>
            <a:pPr marL="0" indent="0">
              <a:buNone/>
            </a:pPr>
            <a:endParaRPr lang="en-US" altLang="zh-CN" sz="2100" dirty="0" smtClean="0"/>
          </a:p>
          <a:p>
            <a:pPr marL="0" indent="0">
              <a:buNone/>
            </a:pPr>
            <a:endParaRPr lang="en-US" altLang="zh-CN" sz="2100" dirty="0" smtClean="0"/>
          </a:p>
          <a:p>
            <a:pPr marL="0" indent="0">
              <a:buNone/>
            </a:pPr>
            <a:endParaRPr lang="en-US" altLang="zh-CN" sz="2000" dirty="0"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6614" y="317569"/>
            <a:ext cx="8229600" cy="752475"/>
          </a:xfrm>
        </p:spPr>
        <p:txBody>
          <a:bodyPr/>
          <a:lstStyle/>
          <a:p>
            <a:pPr algn="l"/>
            <a:r>
              <a:rPr lang="en-US" altLang="zh-CN" dirty="0" smtClean="0"/>
              <a:t>3.</a:t>
            </a:r>
            <a:r>
              <a:rPr lang="zh-CN" altLang="en-US" dirty="0" smtClean="0"/>
              <a:t>多线程</a:t>
            </a:r>
            <a:endParaRPr lang="en-US" altLang="zh-CN" dirty="0" smtClean="0"/>
          </a:p>
        </p:txBody>
      </p:sp>
      <p:sp>
        <p:nvSpPr>
          <p:cNvPr id="2" name="内容占位符 1"/>
          <p:cNvSpPr>
            <a:spLocks noGrp="1"/>
          </p:cNvSpPr>
          <p:nvPr>
            <p:ph idx="13"/>
          </p:nvPr>
        </p:nvSpPr>
        <p:spPr>
          <a:xfrm>
            <a:off x="845354" y="985198"/>
            <a:ext cx="11178540" cy="5153660"/>
          </a:xfrm>
        </p:spPr>
        <p:txBody>
          <a:bodyPr>
            <a:normAutofit/>
          </a:bodyPr>
          <a:lstStyle/>
          <a:p>
            <a:r>
              <a:rPr lang="zh-CN" altLang="en-US" dirty="0"/>
              <a:t>示例：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590" y="4581922"/>
            <a:ext cx="1816596" cy="1816596"/>
          </a:xfrm>
          <a:prstGeom prst="rect">
            <a:avLst/>
          </a:prstGeom>
        </p:spPr>
      </p:pic>
      <p:pic>
        <p:nvPicPr>
          <p:cNvPr id="6" name="图片 5"/>
          <p:cNvPicPr>
            <a:picLocks noChangeAspect="1"/>
          </p:cNvPicPr>
          <p:nvPr/>
        </p:nvPicPr>
        <p:blipFill>
          <a:blip r:embed="rId3"/>
          <a:stretch>
            <a:fillRect/>
          </a:stretch>
        </p:blipFill>
        <p:spPr>
          <a:xfrm>
            <a:off x="1214120" y="1543685"/>
            <a:ext cx="8677910" cy="43497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8582" y="732218"/>
            <a:ext cx="11178540" cy="6095231"/>
          </a:xfrm>
        </p:spPr>
        <p:txBody>
          <a:bodyPr>
            <a:noAutofit/>
          </a:bodyPr>
          <a:lstStyle/>
          <a:p>
            <a:r>
              <a:rPr lang="en-US" altLang="zh-CN" sz="1600" dirty="0" smtClean="0"/>
              <a:t>GIL</a:t>
            </a:r>
            <a:r>
              <a:rPr lang="zh-CN" altLang="en-US" sz="1600" dirty="0" smtClean="0"/>
              <a:t>并不是</a:t>
            </a:r>
            <a:r>
              <a:rPr lang="en-US" altLang="zh-CN" sz="1600" dirty="0" smtClean="0"/>
              <a:t>Python</a:t>
            </a:r>
            <a:r>
              <a:rPr lang="zh-CN" altLang="en-US" sz="1600" dirty="0" smtClean="0"/>
              <a:t>的特性，</a:t>
            </a:r>
            <a:r>
              <a:rPr lang="en-US" altLang="zh-CN" sz="1600" dirty="0" smtClean="0"/>
              <a:t>Python</a:t>
            </a:r>
            <a:r>
              <a:rPr lang="zh-CN" altLang="en-US" sz="1600" dirty="0" smtClean="0"/>
              <a:t>完全可以不依赖于</a:t>
            </a:r>
            <a:r>
              <a:rPr lang="en-US" altLang="zh-CN" sz="1600" dirty="0" smtClean="0"/>
              <a:t>GIL</a:t>
            </a:r>
          </a:p>
          <a:p>
            <a:r>
              <a:rPr lang="zh-CN" altLang="en-US" sz="1600" dirty="0" smtClean="0"/>
              <a:t>为了</a:t>
            </a:r>
            <a:r>
              <a:rPr lang="zh-CN" altLang="en-US" sz="1600" dirty="0"/>
              <a:t>更有效的利用多核处理器的性能，就出现了多线程的编程方式，而随之带来的就是线程间数据一致性和状态同步的困难</a:t>
            </a:r>
            <a:r>
              <a:rPr lang="zh-CN" altLang="en-US" sz="1600" dirty="0" smtClean="0"/>
              <a:t>。为了</a:t>
            </a:r>
            <a:r>
              <a:rPr lang="zh-CN" altLang="en-US" sz="1600" dirty="0"/>
              <a:t>有效解决多份缓存之间的数据同步时各厂商花费了不少</a:t>
            </a:r>
            <a:r>
              <a:rPr lang="zh-CN" altLang="en-US" sz="1600" dirty="0" smtClean="0"/>
              <a:t>心思</a:t>
            </a:r>
            <a:r>
              <a:rPr lang="en-US" altLang="zh-CN" sz="1600" dirty="0"/>
              <a:t>,</a:t>
            </a:r>
            <a:r>
              <a:rPr lang="zh-CN" altLang="en-US" sz="1600" dirty="0" smtClean="0"/>
              <a:t>就有了</a:t>
            </a:r>
            <a:r>
              <a:rPr lang="en-US" altLang="zh-CN" sz="1600" dirty="0" smtClean="0"/>
              <a:t>GIL,</a:t>
            </a:r>
            <a:r>
              <a:rPr lang="zh-CN" altLang="en-US" sz="1600" dirty="0" smtClean="0"/>
              <a:t>也</a:t>
            </a:r>
            <a:r>
              <a:rPr lang="zh-CN" altLang="en-US" sz="1600" dirty="0"/>
              <a:t>不可避免的带来了一定的性能损失</a:t>
            </a:r>
            <a:r>
              <a:rPr lang="zh-CN" altLang="en-US" sz="1600" dirty="0" smtClean="0"/>
              <a:t>。</a:t>
            </a:r>
            <a:endParaRPr lang="en-US" altLang="zh-CN" sz="1600" dirty="0" smtClean="0"/>
          </a:p>
          <a:p>
            <a:r>
              <a:rPr lang="en-US" altLang="zh-CN" sz="1600" dirty="0" smtClean="0"/>
              <a:t>Python</a:t>
            </a:r>
            <a:r>
              <a:rPr lang="zh-CN" altLang="en-US" sz="1600" dirty="0"/>
              <a:t>当然也逃不开，为了利用多核，</a:t>
            </a:r>
            <a:r>
              <a:rPr lang="en-US" altLang="zh-CN" sz="1600" dirty="0"/>
              <a:t>Python</a:t>
            </a:r>
            <a:r>
              <a:rPr lang="zh-CN" altLang="en-US" sz="1600" dirty="0"/>
              <a:t>开始支持多线程。而解决多线程之间数据完整性和状态同步的最简单方法自然就是加锁。 于是有了</a:t>
            </a:r>
            <a:r>
              <a:rPr lang="en-US" altLang="zh-CN" sz="1600" dirty="0"/>
              <a:t>GIL</a:t>
            </a:r>
            <a:r>
              <a:rPr lang="zh-CN" altLang="en-US" sz="1600" dirty="0"/>
              <a:t>这把超级大</a:t>
            </a:r>
            <a:r>
              <a:rPr lang="zh-CN" altLang="en-US" sz="1600" dirty="0" smtClean="0"/>
              <a:t>锁</a:t>
            </a:r>
            <a:endParaRPr lang="en-US" altLang="zh-CN" sz="1600" dirty="0" smtClean="0"/>
          </a:p>
          <a:p>
            <a:r>
              <a:rPr lang="en-US" altLang="zh-CN" sz="1600" dirty="0"/>
              <a:t>GIL</a:t>
            </a:r>
            <a:r>
              <a:rPr lang="zh-CN" altLang="en-US" sz="1600" dirty="0"/>
              <a:t>无疑就是一把全局排他锁。毫无疑问全局锁的存在会对多线程的效率有不小影响。甚至就几乎等于</a:t>
            </a:r>
            <a:r>
              <a:rPr lang="en-US" altLang="zh-CN" sz="1600" dirty="0"/>
              <a:t>Python</a:t>
            </a:r>
            <a:r>
              <a:rPr lang="zh-CN" altLang="en-US" sz="1600" dirty="0"/>
              <a:t>是个单线程的程序。 那么读者就会说了，全局锁只要释放的勤快效率也不会差啊。只要在进行耗时的</a:t>
            </a:r>
            <a:r>
              <a:rPr lang="en-US" altLang="zh-CN" sz="1600" dirty="0"/>
              <a:t>IO</a:t>
            </a:r>
            <a:r>
              <a:rPr lang="zh-CN" altLang="en-US" sz="1600" dirty="0"/>
              <a:t>操作的时候，能释放</a:t>
            </a:r>
            <a:r>
              <a:rPr lang="en-US" altLang="zh-CN" sz="1600" dirty="0"/>
              <a:t>GIL</a:t>
            </a:r>
            <a:r>
              <a:rPr lang="zh-CN" altLang="en-US" sz="1600" dirty="0"/>
              <a:t>，这样也还是可以提升运行效率的嘛。或者说再差也不会比单线程的效率差吧。理论上是这样，而实际上呢？</a:t>
            </a:r>
            <a:r>
              <a:rPr lang="en-US" altLang="zh-CN" sz="1600" b="1" dirty="0">
                <a:solidFill>
                  <a:srgbClr val="00B050"/>
                </a:solidFill>
              </a:rPr>
              <a:t>Python</a:t>
            </a:r>
            <a:r>
              <a:rPr lang="zh-CN" altLang="en-US" sz="1600" b="1" dirty="0">
                <a:solidFill>
                  <a:srgbClr val="00B050"/>
                </a:solidFill>
              </a:rPr>
              <a:t>比你想的更糟</a:t>
            </a:r>
            <a:r>
              <a:rPr lang="zh-CN" altLang="en-US" sz="1600" b="1" dirty="0" smtClean="0">
                <a:solidFill>
                  <a:srgbClr val="00B050"/>
                </a:solidFill>
              </a:rPr>
              <a:t>。</a:t>
            </a:r>
            <a:endParaRPr lang="en-US" altLang="zh-CN" sz="1600" b="1" dirty="0" smtClean="0">
              <a:solidFill>
                <a:srgbClr val="00B050"/>
              </a:solidFill>
            </a:endParaRPr>
          </a:p>
          <a:p>
            <a:r>
              <a:rPr lang="zh-CN" altLang="en-US" sz="1600" b="1" dirty="0">
                <a:solidFill>
                  <a:srgbClr val="00B050"/>
                </a:solidFill>
              </a:rPr>
              <a:t>但当</a:t>
            </a:r>
            <a:r>
              <a:rPr lang="en-US" altLang="zh-CN" sz="1600" b="1" dirty="0">
                <a:solidFill>
                  <a:srgbClr val="00B050"/>
                </a:solidFill>
              </a:rPr>
              <a:t>CPU</a:t>
            </a:r>
            <a:r>
              <a:rPr lang="zh-CN" altLang="en-US" sz="1600" b="1" dirty="0">
                <a:solidFill>
                  <a:srgbClr val="00B050"/>
                </a:solidFill>
              </a:rPr>
              <a:t>有多个核心的时候，问题就来了</a:t>
            </a:r>
            <a:r>
              <a:rPr lang="zh-CN" altLang="en-US" sz="1600" b="1" dirty="0" smtClean="0">
                <a:solidFill>
                  <a:srgbClr val="00B050"/>
                </a:solidFill>
              </a:rPr>
              <a:t>。从</a:t>
            </a:r>
            <a:r>
              <a:rPr lang="en-US" altLang="zh-CN" sz="1600" b="1" dirty="0">
                <a:solidFill>
                  <a:srgbClr val="00B050"/>
                </a:solidFill>
              </a:rPr>
              <a:t>release GIL</a:t>
            </a:r>
            <a:r>
              <a:rPr lang="zh-CN" altLang="en-US" sz="1600" b="1" dirty="0">
                <a:solidFill>
                  <a:srgbClr val="00B050"/>
                </a:solidFill>
              </a:rPr>
              <a:t>到</a:t>
            </a:r>
            <a:r>
              <a:rPr lang="en-US" altLang="zh-CN" sz="1600" b="1" dirty="0">
                <a:solidFill>
                  <a:srgbClr val="00B050"/>
                </a:solidFill>
              </a:rPr>
              <a:t>acquire GIL</a:t>
            </a:r>
            <a:r>
              <a:rPr lang="zh-CN" altLang="en-US" sz="1600" b="1" dirty="0">
                <a:solidFill>
                  <a:srgbClr val="00B050"/>
                </a:solidFill>
              </a:rPr>
              <a:t>之间几乎是没有间隙的。所以当其他在其他核心上的线程被唤醒时，大部分情况下主线程已经又再一次获取到</a:t>
            </a:r>
            <a:r>
              <a:rPr lang="en-US" altLang="zh-CN" sz="1600" b="1" dirty="0">
                <a:solidFill>
                  <a:srgbClr val="00B050"/>
                </a:solidFill>
              </a:rPr>
              <a:t>GIL</a:t>
            </a:r>
            <a:r>
              <a:rPr lang="zh-CN" altLang="en-US" sz="1600" b="1" dirty="0">
                <a:solidFill>
                  <a:srgbClr val="00B050"/>
                </a:solidFill>
              </a:rPr>
              <a:t>了。</a:t>
            </a:r>
            <a:r>
              <a:rPr lang="zh-CN" altLang="en-US" sz="1600" dirty="0"/>
              <a:t>这个时候被唤醒执行的线程只能白白的浪费</a:t>
            </a:r>
            <a:r>
              <a:rPr lang="en-US" altLang="zh-CN" sz="1600" dirty="0"/>
              <a:t>CPU</a:t>
            </a:r>
            <a:r>
              <a:rPr lang="zh-CN" altLang="en-US" sz="1600" dirty="0"/>
              <a:t>时间，看着另一个线程拿着</a:t>
            </a:r>
            <a:r>
              <a:rPr lang="en-US" altLang="zh-CN" sz="1600" dirty="0"/>
              <a:t>GIL</a:t>
            </a:r>
            <a:r>
              <a:rPr lang="zh-CN" altLang="en-US" sz="1600" dirty="0"/>
              <a:t>欢快的执行着。然后达到切换时间后进入待调度状态，再被唤醒，再等待，以此往复恶性循环</a:t>
            </a:r>
            <a:r>
              <a:rPr lang="zh-CN" altLang="en-US" sz="1600" dirty="0" smtClean="0"/>
              <a:t>。</a:t>
            </a:r>
            <a:r>
              <a:rPr lang="en-US" altLang="zh-CN" sz="1600" dirty="0"/>
              <a:t>GIL</a:t>
            </a:r>
            <a:r>
              <a:rPr lang="zh-CN" altLang="en-US" sz="1600" dirty="0"/>
              <a:t>的存在导致多线程无法很好</a:t>
            </a:r>
            <a:r>
              <a:rPr lang="zh-CN" altLang="en-US" sz="1600" dirty="0" smtClean="0"/>
              <a:t>的利用多</a:t>
            </a:r>
            <a:r>
              <a:rPr lang="zh-CN" altLang="en-US" sz="1600" dirty="0"/>
              <a:t>核</a:t>
            </a:r>
            <a:r>
              <a:rPr lang="en-US" altLang="zh-CN" sz="1600" dirty="0"/>
              <a:t>CPU</a:t>
            </a:r>
            <a:r>
              <a:rPr lang="zh-CN" altLang="en-US" sz="1600" dirty="0"/>
              <a:t>的并发处理能力。</a:t>
            </a:r>
          </a:p>
        </p:txBody>
      </p:sp>
      <p:sp>
        <p:nvSpPr>
          <p:cNvPr id="5" name="标题 2"/>
          <p:cNvSpPr txBox="1"/>
          <p:nvPr/>
        </p:nvSpPr>
        <p:spPr>
          <a:xfrm>
            <a:off x="655152" y="118110"/>
            <a:ext cx="8229600" cy="7524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en-US" altLang="zh-CN" dirty="0" smtClean="0"/>
              <a:t>GIL</a:t>
            </a:r>
            <a:r>
              <a:rPr lang="zh-CN" altLang="en-US" dirty="0" smtClean="0"/>
              <a:t>全局解释锁简介</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6614" y="317569"/>
            <a:ext cx="8229600" cy="752475"/>
          </a:xfrm>
        </p:spPr>
        <p:txBody>
          <a:bodyPr/>
          <a:lstStyle/>
          <a:p>
            <a:pPr algn="l"/>
            <a:r>
              <a:rPr lang="en-US" altLang="zh-CN" dirty="0" smtClean="0"/>
              <a:t>3.</a:t>
            </a:r>
            <a:r>
              <a:rPr lang="zh-CN" altLang="en-US" dirty="0" smtClean="0"/>
              <a:t>多线程</a:t>
            </a:r>
            <a:endParaRPr lang="en-US" altLang="zh-CN" dirty="0" smtClean="0"/>
          </a:p>
        </p:txBody>
      </p:sp>
      <p:sp>
        <p:nvSpPr>
          <p:cNvPr id="2" name="内容占位符 1"/>
          <p:cNvSpPr>
            <a:spLocks noGrp="1"/>
          </p:cNvSpPr>
          <p:nvPr>
            <p:ph idx="13"/>
          </p:nvPr>
        </p:nvSpPr>
        <p:spPr>
          <a:xfrm>
            <a:off x="845354" y="985198"/>
            <a:ext cx="11178540" cy="5153660"/>
          </a:xfrm>
        </p:spPr>
        <p:txBody>
          <a:bodyPr>
            <a:normAutofit/>
          </a:bodyPr>
          <a:lstStyle/>
          <a:p>
            <a:r>
              <a:rPr lang="zh-CN" altLang="en-US" dirty="0"/>
              <a:t>示例：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590" y="4581922"/>
            <a:ext cx="1816596" cy="1816596"/>
          </a:xfrm>
          <a:prstGeom prst="rect">
            <a:avLst/>
          </a:prstGeom>
        </p:spPr>
      </p:pic>
      <p:pic>
        <p:nvPicPr>
          <p:cNvPr id="5" name="图片 4"/>
          <p:cNvPicPr>
            <a:picLocks noChangeAspect="1"/>
          </p:cNvPicPr>
          <p:nvPr/>
        </p:nvPicPr>
        <p:blipFill>
          <a:blip r:embed="rId3"/>
          <a:stretch>
            <a:fillRect/>
          </a:stretch>
        </p:blipFill>
        <p:spPr>
          <a:xfrm>
            <a:off x="2548255" y="1069975"/>
            <a:ext cx="6856095" cy="5553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42782" y="1406791"/>
            <a:ext cx="5165750" cy="739045"/>
            <a:chOff x="4849178" y="1594836"/>
            <a:chExt cx="5166422" cy="739141"/>
          </a:xfrm>
        </p:grpSpPr>
        <p:sp>
          <p:nvSpPr>
            <p:cNvPr id="3" name="等腰三角形 2"/>
            <p:cNvSpPr/>
            <p:nvPr/>
          </p:nvSpPr>
          <p:spPr>
            <a:xfrm rot="5400000">
              <a:off x="5666858" y="1872452"/>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4" name="文本框 54"/>
            <p:cNvSpPr txBox="1"/>
            <p:nvPr/>
          </p:nvSpPr>
          <p:spPr>
            <a:xfrm>
              <a:off x="4849178" y="1625999"/>
              <a:ext cx="826021" cy="707978"/>
            </a:xfrm>
            <a:prstGeom prst="rect">
              <a:avLst/>
            </a:prstGeom>
            <a:noFill/>
          </p:spPr>
          <p:txBody>
            <a:bodyPr wrap="square" rtlCol="0">
              <a:spAutoFit/>
            </a:bodyPr>
            <a:lstStyle/>
            <a:p>
              <a:r>
                <a:rPr lang="en-US" altLang="zh-CN" sz="4000" b="1" dirty="0">
                  <a:latin typeface="+mn-ea"/>
                  <a:cs typeface="微软雅黑" panose="020B0503020204020204" pitchFamily="34" charset="-122"/>
                </a:rPr>
                <a:t>01</a:t>
              </a:r>
              <a:endParaRPr lang="zh-CN" altLang="en-US" sz="4000" b="1" dirty="0">
                <a:latin typeface="+mn-ea"/>
                <a:cs typeface="微软雅黑" panose="020B0503020204020204" pitchFamily="34" charset="-122"/>
              </a:endParaRPr>
            </a:p>
          </p:txBody>
        </p:sp>
        <p:sp>
          <p:nvSpPr>
            <p:cNvPr id="5" name="文本框 55"/>
            <p:cNvSpPr txBox="1"/>
            <p:nvPr/>
          </p:nvSpPr>
          <p:spPr>
            <a:xfrm flipH="1">
              <a:off x="5889577" y="1594836"/>
              <a:ext cx="4126023" cy="637758"/>
            </a:xfrm>
            <a:prstGeom prst="rect">
              <a:avLst/>
            </a:prstGeom>
            <a:noFill/>
          </p:spPr>
          <p:txBody>
            <a:bodyPr wrap="square" rtlCol="0">
              <a:spAutoFit/>
            </a:bodyPr>
            <a:lstStyle/>
            <a:p>
              <a:pPr>
                <a:lnSpc>
                  <a:spcPct val="150000"/>
                </a:lnSpc>
                <a:spcBef>
                  <a:spcPts val="600"/>
                </a:spcBef>
              </a:pPr>
              <a:r>
                <a:rPr lang="en-US" altLang="zh-CN" sz="2800" b="1" dirty="0" smtClean="0">
                  <a:latin typeface="+mn-ea"/>
                </a:rPr>
                <a:t>time</a:t>
              </a:r>
              <a:r>
                <a:rPr lang="zh-CN" altLang="en-US" sz="2800" b="1" dirty="0" smtClean="0">
                  <a:latin typeface="+mn-ea"/>
                </a:rPr>
                <a:t>模块</a:t>
              </a:r>
              <a:endParaRPr lang="en-US" altLang="zh-CN" sz="2800" b="1" dirty="0">
                <a:latin typeface="+mn-ea"/>
              </a:endParaRPr>
            </a:p>
          </p:txBody>
        </p:sp>
      </p:grpSp>
      <p:grpSp>
        <p:nvGrpSpPr>
          <p:cNvPr id="8" name="组合 7"/>
          <p:cNvGrpSpPr/>
          <p:nvPr/>
        </p:nvGrpSpPr>
        <p:grpSpPr>
          <a:xfrm>
            <a:off x="4246158" y="2283912"/>
            <a:ext cx="5170375" cy="722708"/>
            <a:chOff x="4849178" y="1611175"/>
            <a:chExt cx="5171048" cy="722802"/>
          </a:xfrm>
        </p:grpSpPr>
        <p:sp>
          <p:nvSpPr>
            <p:cNvPr id="9" name="等腰三角形 8"/>
            <p:cNvSpPr/>
            <p:nvPr/>
          </p:nvSpPr>
          <p:spPr>
            <a:xfrm rot="5400000">
              <a:off x="5666858" y="1872452"/>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10" name="文本框 83"/>
            <p:cNvSpPr txBox="1"/>
            <p:nvPr/>
          </p:nvSpPr>
          <p:spPr>
            <a:xfrm>
              <a:off x="4849178" y="1625999"/>
              <a:ext cx="826021" cy="707978"/>
            </a:xfrm>
            <a:prstGeom prst="rect">
              <a:avLst/>
            </a:prstGeom>
            <a:noFill/>
          </p:spPr>
          <p:txBody>
            <a:bodyPr wrap="square" rtlCol="0">
              <a:spAutoFit/>
            </a:bodyPr>
            <a:lstStyle/>
            <a:p>
              <a:r>
                <a:rPr lang="en-US" altLang="zh-CN" sz="4000" b="1" dirty="0">
                  <a:latin typeface="+mn-ea"/>
                  <a:cs typeface="微软雅黑" panose="020B0503020204020204" pitchFamily="34" charset="-122"/>
                </a:rPr>
                <a:t>02</a:t>
              </a:r>
              <a:endParaRPr lang="zh-CN" altLang="en-US" sz="4000" b="1" dirty="0">
                <a:latin typeface="+mn-ea"/>
                <a:cs typeface="微软雅黑" panose="020B0503020204020204" pitchFamily="34" charset="-122"/>
              </a:endParaRPr>
            </a:p>
          </p:txBody>
        </p:sp>
        <p:sp>
          <p:nvSpPr>
            <p:cNvPr id="11" name="文本框 84"/>
            <p:cNvSpPr txBox="1"/>
            <p:nvPr/>
          </p:nvSpPr>
          <p:spPr>
            <a:xfrm flipH="1">
              <a:off x="5894203" y="1611175"/>
              <a:ext cx="4126023" cy="637758"/>
            </a:xfrm>
            <a:prstGeom prst="rect">
              <a:avLst/>
            </a:prstGeom>
            <a:noFill/>
          </p:spPr>
          <p:txBody>
            <a:bodyPr wrap="square" rtlCol="0">
              <a:spAutoFit/>
            </a:bodyPr>
            <a:lstStyle/>
            <a:p>
              <a:pPr>
                <a:lnSpc>
                  <a:spcPct val="150000"/>
                </a:lnSpc>
                <a:spcBef>
                  <a:spcPts val="600"/>
                </a:spcBef>
              </a:pPr>
              <a:r>
                <a:rPr lang="zh-CN" altLang="en-US" sz="2800" b="1" dirty="0" smtClean="0">
                  <a:latin typeface="+mn-ea"/>
                </a:rPr>
                <a:t>线程与进程</a:t>
              </a:r>
              <a:endParaRPr lang="en-US" altLang="zh-CN" sz="2800" b="1" dirty="0">
                <a:latin typeface="+mn-ea"/>
              </a:endParaRPr>
            </a:p>
          </p:txBody>
        </p:sp>
      </p:grpSp>
      <p:grpSp>
        <p:nvGrpSpPr>
          <p:cNvPr id="12" name="组合 11"/>
          <p:cNvGrpSpPr/>
          <p:nvPr/>
        </p:nvGrpSpPr>
        <p:grpSpPr>
          <a:xfrm>
            <a:off x="4245242" y="3064063"/>
            <a:ext cx="5223509" cy="756280"/>
            <a:chOff x="4849178" y="1577599"/>
            <a:chExt cx="5224189" cy="756378"/>
          </a:xfrm>
        </p:grpSpPr>
        <p:sp>
          <p:nvSpPr>
            <p:cNvPr id="13" name="等腰三角形 12"/>
            <p:cNvSpPr/>
            <p:nvPr/>
          </p:nvSpPr>
          <p:spPr>
            <a:xfrm rot="5400000">
              <a:off x="5666858" y="1872452"/>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14" name="文本框 87"/>
            <p:cNvSpPr txBox="1"/>
            <p:nvPr/>
          </p:nvSpPr>
          <p:spPr>
            <a:xfrm>
              <a:off x="4849178" y="1625999"/>
              <a:ext cx="826021" cy="707978"/>
            </a:xfrm>
            <a:prstGeom prst="rect">
              <a:avLst/>
            </a:prstGeom>
            <a:noFill/>
          </p:spPr>
          <p:txBody>
            <a:bodyPr wrap="square" rtlCol="0">
              <a:spAutoFit/>
            </a:bodyPr>
            <a:lstStyle/>
            <a:p>
              <a:r>
                <a:rPr lang="en-US" altLang="zh-CN" sz="4000" b="1" dirty="0">
                  <a:latin typeface="+mn-ea"/>
                  <a:cs typeface="微软雅黑" panose="020B0503020204020204" pitchFamily="34" charset="-122"/>
                </a:rPr>
                <a:t>03</a:t>
              </a:r>
              <a:endParaRPr lang="zh-CN" altLang="en-US" sz="4000" b="1" dirty="0">
                <a:latin typeface="+mn-ea"/>
                <a:cs typeface="微软雅黑" panose="020B0503020204020204" pitchFamily="34" charset="-122"/>
              </a:endParaRPr>
            </a:p>
          </p:txBody>
        </p:sp>
        <p:sp>
          <p:nvSpPr>
            <p:cNvPr id="15" name="文本框 88"/>
            <p:cNvSpPr txBox="1"/>
            <p:nvPr/>
          </p:nvSpPr>
          <p:spPr>
            <a:xfrm flipH="1">
              <a:off x="5947344" y="1577599"/>
              <a:ext cx="4126023" cy="637758"/>
            </a:xfrm>
            <a:prstGeom prst="rect">
              <a:avLst/>
            </a:prstGeom>
            <a:noFill/>
          </p:spPr>
          <p:txBody>
            <a:bodyPr wrap="square" rtlCol="0">
              <a:spAutoFit/>
            </a:bodyPr>
            <a:lstStyle/>
            <a:p>
              <a:pPr>
                <a:lnSpc>
                  <a:spcPct val="150000"/>
                </a:lnSpc>
                <a:spcBef>
                  <a:spcPts val="600"/>
                </a:spcBef>
              </a:pPr>
              <a:r>
                <a:rPr lang="en-US" altLang="zh-CN" sz="2800" b="1" dirty="0" err="1" smtClean="0">
                  <a:latin typeface="+mn-ea"/>
                </a:rPr>
                <a:t>numpy</a:t>
              </a:r>
              <a:endParaRPr lang="zh-CN" altLang="en-US" sz="2800" b="1" dirty="0">
                <a:latin typeface="+mn-ea"/>
              </a:endParaRPr>
            </a:p>
          </p:txBody>
        </p:sp>
      </p:grpSp>
      <p:sp>
        <p:nvSpPr>
          <p:cNvPr id="25" name="文本框 33"/>
          <p:cNvSpPr txBox="1"/>
          <p:nvPr/>
        </p:nvSpPr>
        <p:spPr>
          <a:xfrm flipH="1">
            <a:off x="920216" y="468752"/>
            <a:ext cx="2978175" cy="707886"/>
          </a:xfrm>
          <a:prstGeom prst="rect">
            <a:avLst/>
          </a:prstGeom>
          <a:noFill/>
        </p:spPr>
        <p:txBody>
          <a:bodyPr wrap="square" rtlCol="0">
            <a:spAutoFit/>
          </a:bodyPr>
          <a:lstStyle/>
          <a:p>
            <a:r>
              <a:rPr lang="zh-CN" altLang="en-US" sz="4000" b="1" dirty="0">
                <a:latin typeface="+mn-ea"/>
                <a:cs typeface="微软雅黑" panose="020B0503020204020204" pitchFamily="34" charset="-122"/>
              </a:rPr>
              <a:t>本章目录</a:t>
            </a:r>
            <a:endParaRPr lang="en-US" altLang="zh-CN" sz="4000" b="1" dirty="0">
              <a:latin typeface="+mn-ea"/>
              <a:cs typeface="微软雅黑" panose="020B0503020204020204" pitchFamily="34" charset="-122"/>
            </a:endParaRPr>
          </a:p>
        </p:txBody>
      </p:sp>
      <p:sp>
        <p:nvSpPr>
          <p:cNvPr id="26" name="等腰三角形 25"/>
          <p:cNvSpPr/>
          <p:nvPr/>
        </p:nvSpPr>
        <p:spPr>
          <a:xfrm rot="5400000">
            <a:off x="521236" y="607163"/>
            <a:ext cx="428536" cy="36942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grpSp>
        <p:nvGrpSpPr>
          <p:cNvPr id="35" name="组合 34"/>
          <p:cNvGrpSpPr/>
          <p:nvPr/>
        </p:nvGrpSpPr>
        <p:grpSpPr bwMode="auto">
          <a:xfrm>
            <a:off x="1596234" y="2463198"/>
            <a:ext cx="705590" cy="705590"/>
            <a:chOff x="1695226" y="3321784"/>
            <a:chExt cx="1250759" cy="1250759"/>
          </a:xfrm>
        </p:grpSpPr>
        <p:sp>
          <p:nvSpPr>
            <p:cNvPr id="36" name="椭圆 35"/>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37" name="椭圆 36"/>
            <p:cNvSpPr/>
            <p:nvPr/>
          </p:nvSpPr>
          <p:spPr>
            <a:xfrm>
              <a:off x="1826937" y="3453495"/>
              <a:ext cx="987336" cy="987336"/>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grpSp>
        <p:nvGrpSpPr>
          <p:cNvPr id="49" name="组合 48"/>
          <p:cNvGrpSpPr/>
          <p:nvPr/>
        </p:nvGrpSpPr>
        <p:grpSpPr bwMode="auto">
          <a:xfrm>
            <a:off x="1119225" y="3802874"/>
            <a:ext cx="478012" cy="479053"/>
            <a:chOff x="1695226" y="3321784"/>
            <a:chExt cx="1250759" cy="1250759"/>
          </a:xfrm>
        </p:grpSpPr>
        <p:sp>
          <p:nvSpPr>
            <p:cNvPr id="50" name="椭圆 49"/>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51" name="椭圆 50"/>
            <p:cNvSpPr/>
            <p:nvPr/>
          </p:nvSpPr>
          <p:spPr>
            <a:xfrm>
              <a:off x="1826937" y="3453495"/>
              <a:ext cx="987336" cy="987336"/>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grpSp>
        <p:nvGrpSpPr>
          <p:cNvPr id="52" name="组合 51"/>
          <p:cNvGrpSpPr/>
          <p:nvPr/>
        </p:nvGrpSpPr>
        <p:grpSpPr bwMode="auto">
          <a:xfrm>
            <a:off x="1974326" y="3820343"/>
            <a:ext cx="479053" cy="479053"/>
            <a:chOff x="1695226" y="3321784"/>
            <a:chExt cx="1250759" cy="1250759"/>
          </a:xfrm>
        </p:grpSpPr>
        <p:sp>
          <p:nvSpPr>
            <p:cNvPr id="53" name="椭圆 52"/>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54" name="椭圆 53"/>
            <p:cNvSpPr/>
            <p:nvPr/>
          </p:nvSpPr>
          <p:spPr>
            <a:xfrm>
              <a:off x="1826937" y="3453495"/>
              <a:ext cx="987336" cy="987336"/>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grpSp>
        <p:nvGrpSpPr>
          <p:cNvPr id="55" name="组合 54"/>
          <p:cNvGrpSpPr/>
          <p:nvPr/>
        </p:nvGrpSpPr>
        <p:grpSpPr bwMode="auto">
          <a:xfrm>
            <a:off x="2953380" y="2817165"/>
            <a:ext cx="391762" cy="391762"/>
            <a:chOff x="1695226" y="3321784"/>
            <a:chExt cx="1250759" cy="1250759"/>
          </a:xfrm>
        </p:grpSpPr>
        <p:sp>
          <p:nvSpPr>
            <p:cNvPr id="56" name="椭圆 55"/>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57" name="椭圆 56"/>
            <p:cNvSpPr/>
            <p:nvPr/>
          </p:nvSpPr>
          <p:spPr>
            <a:xfrm>
              <a:off x="1826937" y="3453495"/>
              <a:ext cx="987336" cy="987336"/>
            </a:xfrm>
            <a:prstGeom prst="ellipse">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sp>
        <p:nvSpPr>
          <p:cNvPr id="58" name="椭圆 57"/>
          <p:cNvSpPr/>
          <p:nvPr/>
        </p:nvSpPr>
        <p:spPr>
          <a:xfrm>
            <a:off x="2596235" y="3320342"/>
            <a:ext cx="179775" cy="179775"/>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nvGrpSpPr>
          <p:cNvPr id="59" name="组合 58"/>
          <p:cNvGrpSpPr/>
          <p:nvPr/>
        </p:nvGrpSpPr>
        <p:grpSpPr>
          <a:xfrm>
            <a:off x="1242664" y="4633909"/>
            <a:ext cx="143863" cy="143863"/>
            <a:chOff x="304800" y="673100"/>
            <a:chExt cx="4000500" cy="4000500"/>
          </a:xfrm>
          <a:effectLst>
            <a:outerShdw blurRad="381000" dist="152400" dir="8100000" algn="tr" rotWithShape="0">
              <a:prstClr val="black">
                <a:alpha val="70000"/>
              </a:prstClr>
            </a:outerShdw>
          </a:effectLst>
        </p:grpSpPr>
        <p:sp>
          <p:nvSpPr>
            <p:cNvPr id="60" name="同心圆 1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1" name="椭圆 6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grpSp>
        <p:nvGrpSpPr>
          <p:cNvPr id="62" name="组合 61"/>
          <p:cNvGrpSpPr/>
          <p:nvPr/>
        </p:nvGrpSpPr>
        <p:grpSpPr>
          <a:xfrm>
            <a:off x="1011989" y="3057758"/>
            <a:ext cx="188469" cy="188469"/>
            <a:chOff x="304800" y="673100"/>
            <a:chExt cx="4000500" cy="4000500"/>
          </a:xfrm>
          <a:effectLst>
            <a:outerShdw blurRad="381000" dist="152400" dir="8100000" algn="tr" rotWithShape="0">
              <a:prstClr val="black">
                <a:alpha val="70000"/>
              </a:prstClr>
            </a:outerShdw>
          </a:effectLst>
        </p:grpSpPr>
        <p:sp>
          <p:nvSpPr>
            <p:cNvPr id="63" name="同心圆 1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sp>
        <p:nvSpPr>
          <p:cNvPr id="65" name="椭圆 64"/>
          <p:cNvSpPr/>
          <p:nvPr/>
        </p:nvSpPr>
        <p:spPr>
          <a:xfrm>
            <a:off x="2524807" y="2069137"/>
            <a:ext cx="179775" cy="179775"/>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6" name="椭圆 65"/>
          <p:cNvSpPr/>
          <p:nvPr/>
        </p:nvSpPr>
        <p:spPr>
          <a:xfrm>
            <a:off x="2881951" y="4463202"/>
            <a:ext cx="90406" cy="90406"/>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7" name="椭圆 66"/>
          <p:cNvSpPr/>
          <p:nvPr/>
        </p:nvSpPr>
        <p:spPr>
          <a:xfrm>
            <a:off x="1767644" y="1825097"/>
            <a:ext cx="179775" cy="179775"/>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8" name="椭圆 67"/>
          <p:cNvSpPr/>
          <p:nvPr/>
        </p:nvSpPr>
        <p:spPr>
          <a:xfrm>
            <a:off x="2275913" y="3644144"/>
            <a:ext cx="90406" cy="90406"/>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cxnSp>
        <p:nvCxnSpPr>
          <p:cNvPr id="7" name="直接连接符 6"/>
          <p:cNvCxnSpPr/>
          <p:nvPr/>
        </p:nvCxnSpPr>
        <p:spPr>
          <a:xfrm>
            <a:off x="3991579" y="1537978"/>
            <a:ext cx="0" cy="3982318"/>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图片 4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154370" y="433155"/>
            <a:ext cx="1520588" cy="513576"/>
          </a:xfrm>
          <a:prstGeom prst="rect">
            <a:avLst/>
          </a:prstGeom>
        </p:spPr>
      </p:pic>
      <p:grpSp>
        <p:nvGrpSpPr>
          <p:cNvPr id="41" name="组合 40"/>
          <p:cNvGrpSpPr/>
          <p:nvPr/>
        </p:nvGrpSpPr>
        <p:grpSpPr>
          <a:xfrm>
            <a:off x="4246146" y="3894809"/>
            <a:ext cx="5223509" cy="774236"/>
            <a:chOff x="4849178" y="1559640"/>
            <a:chExt cx="5224189" cy="774337"/>
          </a:xfrm>
        </p:grpSpPr>
        <p:sp>
          <p:nvSpPr>
            <p:cNvPr id="42" name="等腰三角形 41"/>
            <p:cNvSpPr/>
            <p:nvPr/>
          </p:nvSpPr>
          <p:spPr>
            <a:xfrm rot="5400000">
              <a:off x="5666858" y="1872452"/>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43" name="文本框 87"/>
            <p:cNvSpPr txBox="1"/>
            <p:nvPr/>
          </p:nvSpPr>
          <p:spPr>
            <a:xfrm>
              <a:off x="4849178" y="1625999"/>
              <a:ext cx="826021" cy="707978"/>
            </a:xfrm>
            <a:prstGeom prst="rect">
              <a:avLst/>
            </a:prstGeom>
            <a:noFill/>
          </p:spPr>
          <p:txBody>
            <a:bodyPr wrap="square" rtlCol="0">
              <a:spAutoFit/>
            </a:bodyPr>
            <a:lstStyle/>
            <a:p>
              <a:r>
                <a:rPr lang="en-US" altLang="zh-CN" sz="4000" b="1" dirty="0" smtClean="0">
                  <a:latin typeface="+mn-ea"/>
                  <a:cs typeface="微软雅黑" panose="020B0503020204020204" pitchFamily="34" charset="-122"/>
                </a:rPr>
                <a:t>04</a:t>
              </a:r>
              <a:endParaRPr lang="zh-CN" altLang="en-US" sz="4000" b="1" dirty="0">
                <a:latin typeface="+mn-ea"/>
                <a:cs typeface="微软雅黑" panose="020B0503020204020204" pitchFamily="34" charset="-122"/>
              </a:endParaRPr>
            </a:p>
          </p:txBody>
        </p:sp>
        <p:sp>
          <p:nvSpPr>
            <p:cNvPr id="45" name="文本框 88"/>
            <p:cNvSpPr txBox="1"/>
            <p:nvPr/>
          </p:nvSpPr>
          <p:spPr>
            <a:xfrm flipH="1">
              <a:off x="5947344" y="1559640"/>
              <a:ext cx="4126023" cy="637758"/>
            </a:xfrm>
            <a:prstGeom prst="rect">
              <a:avLst/>
            </a:prstGeom>
            <a:noFill/>
          </p:spPr>
          <p:txBody>
            <a:bodyPr wrap="square" rtlCol="0">
              <a:spAutoFit/>
            </a:bodyPr>
            <a:lstStyle/>
            <a:p>
              <a:pPr>
                <a:lnSpc>
                  <a:spcPct val="150000"/>
                </a:lnSpc>
                <a:spcBef>
                  <a:spcPts val="600"/>
                </a:spcBef>
              </a:pPr>
              <a:r>
                <a:rPr lang="en-US" altLang="zh-CN" sz="2800" b="1" dirty="0" smtClean="0">
                  <a:latin typeface="+mn-ea"/>
                </a:rPr>
                <a:t>pandas</a:t>
              </a:r>
              <a:endParaRPr lang="zh-CN" altLang="en-US" sz="2800" b="1" dirty="0">
                <a:latin typeface="+mn-ea"/>
              </a:endParaRPr>
            </a:p>
          </p:txBody>
        </p:sp>
      </p:grpSp>
      <p:grpSp>
        <p:nvGrpSpPr>
          <p:cNvPr id="46" name="组合 45"/>
          <p:cNvGrpSpPr/>
          <p:nvPr/>
        </p:nvGrpSpPr>
        <p:grpSpPr>
          <a:xfrm>
            <a:off x="4245242" y="4716936"/>
            <a:ext cx="5223509" cy="797500"/>
            <a:chOff x="4849178" y="1536373"/>
            <a:chExt cx="5224189" cy="797604"/>
          </a:xfrm>
        </p:grpSpPr>
        <p:sp>
          <p:nvSpPr>
            <p:cNvPr id="47" name="等腰三角形 46"/>
            <p:cNvSpPr/>
            <p:nvPr/>
          </p:nvSpPr>
          <p:spPr>
            <a:xfrm rot="5400000">
              <a:off x="5666858" y="1872452"/>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48" name="文本框 87"/>
            <p:cNvSpPr txBox="1"/>
            <p:nvPr/>
          </p:nvSpPr>
          <p:spPr>
            <a:xfrm>
              <a:off x="4849178" y="1625999"/>
              <a:ext cx="826021" cy="707978"/>
            </a:xfrm>
            <a:prstGeom prst="rect">
              <a:avLst/>
            </a:prstGeom>
            <a:noFill/>
          </p:spPr>
          <p:txBody>
            <a:bodyPr wrap="square" rtlCol="0">
              <a:spAutoFit/>
            </a:bodyPr>
            <a:lstStyle/>
            <a:p>
              <a:r>
                <a:rPr lang="en-US" altLang="zh-CN" sz="4000" b="1" dirty="0" smtClean="0">
                  <a:latin typeface="+mn-ea"/>
                  <a:cs typeface="微软雅黑" panose="020B0503020204020204" pitchFamily="34" charset="-122"/>
                </a:rPr>
                <a:t>05</a:t>
              </a:r>
              <a:endParaRPr lang="zh-CN" altLang="en-US" sz="4000" b="1" dirty="0">
                <a:latin typeface="+mn-ea"/>
                <a:cs typeface="微软雅黑" panose="020B0503020204020204" pitchFamily="34" charset="-122"/>
              </a:endParaRPr>
            </a:p>
          </p:txBody>
        </p:sp>
        <p:sp>
          <p:nvSpPr>
            <p:cNvPr id="69" name="文本框 88"/>
            <p:cNvSpPr txBox="1"/>
            <p:nvPr/>
          </p:nvSpPr>
          <p:spPr>
            <a:xfrm flipH="1">
              <a:off x="5947344" y="1536373"/>
              <a:ext cx="4126023" cy="637758"/>
            </a:xfrm>
            <a:prstGeom prst="rect">
              <a:avLst/>
            </a:prstGeom>
            <a:noFill/>
          </p:spPr>
          <p:txBody>
            <a:bodyPr wrap="square" rtlCol="0">
              <a:spAutoFit/>
            </a:bodyPr>
            <a:lstStyle/>
            <a:p>
              <a:pPr>
                <a:lnSpc>
                  <a:spcPct val="150000"/>
                </a:lnSpc>
                <a:spcBef>
                  <a:spcPts val="600"/>
                </a:spcBef>
              </a:pPr>
              <a:r>
                <a:rPr lang="en-US" altLang="zh-CN" sz="2800" b="1" dirty="0" err="1">
                  <a:latin typeface="+mn-ea"/>
                </a:rPr>
                <a:t>matplotlib</a:t>
              </a:r>
              <a:endParaRPr lang="zh-CN" altLang="en-US" sz="2800" b="1" dirty="0">
                <a:latin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nodeType="withEffect">
                                  <p:stCondLst>
                                    <p:cond delay="400"/>
                                  </p:stCondLst>
                                  <p:childTnLst>
                                    <p:set>
                                      <p:cBhvr>
                                        <p:cTn id="26" dur="1" fill="hold">
                                          <p:stCondLst>
                                            <p:cond delay="0"/>
                                          </p:stCondLst>
                                        </p:cTn>
                                        <p:tgtEl>
                                          <p:spTgt spid="59"/>
                                        </p:tgtEl>
                                        <p:attrNameLst>
                                          <p:attrName>style.visibility</p:attrName>
                                        </p:attrNameLst>
                                      </p:cBhvr>
                                      <p:to>
                                        <p:strVal val="visible"/>
                                      </p:to>
                                    </p:set>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fltVal val="0"/>
                                          </p:val>
                                        </p:tav>
                                        <p:tav tm="100000">
                                          <p:val>
                                            <p:strVal val="#ppt_h"/>
                                          </p:val>
                                        </p:tav>
                                      </p:tavLst>
                                    </p:anim>
                                    <p:animEffect transition="in" filter="fade">
                                      <p:cBhvr>
                                        <p:cTn id="29" dur="500"/>
                                        <p:tgtEl>
                                          <p:spTgt spid="59"/>
                                        </p:tgtEl>
                                      </p:cBhvr>
                                    </p:animEffect>
                                  </p:childTnLst>
                                </p:cTn>
                              </p:par>
                              <p:par>
                                <p:cTn id="30" presetID="53" presetClass="entr" presetSubtype="16" fill="hold" nodeType="withEffect">
                                  <p:stCondLst>
                                    <p:cond delay="200"/>
                                  </p:stCondLst>
                                  <p:childTnLst>
                                    <p:set>
                                      <p:cBhvr>
                                        <p:cTn id="31" dur="1" fill="hold">
                                          <p:stCondLst>
                                            <p:cond delay="0"/>
                                          </p:stCondLst>
                                        </p:cTn>
                                        <p:tgtEl>
                                          <p:spTgt spid="62"/>
                                        </p:tgtEl>
                                        <p:attrNameLst>
                                          <p:attrName>style.visibility</p:attrName>
                                        </p:attrNameLst>
                                      </p:cBhvr>
                                      <p:to>
                                        <p:strVal val="visible"/>
                                      </p:to>
                                    </p:set>
                                    <p:anim calcmode="lin" valueType="num">
                                      <p:cBhvr>
                                        <p:cTn id="32" dur="500" fill="hold"/>
                                        <p:tgtEl>
                                          <p:spTgt spid="62"/>
                                        </p:tgtEl>
                                        <p:attrNameLst>
                                          <p:attrName>ppt_w</p:attrName>
                                        </p:attrNameLst>
                                      </p:cBhvr>
                                      <p:tavLst>
                                        <p:tav tm="0">
                                          <p:val>
                                            <p:fltVal val="0"/>
                                          </p:val>
                                        </p:tav>
                                        <p:tav tm="100000">
                                          <p:val>
                                            <p:strVal val="#ppt_w"/>
                                          </p:val>
                                        </p:tav>
                                      </p:tavLst>
                                    </p:anim>
                                    <p:anim calcmode="lin" valueType="num">
                                      <p:cBhvr>
                                        <p:cTn id="33" dur="500" fill="hold"/>
                                        <p:tgtEl>
                                          <p:spTgt spid="62"/>
                                        </p:tgtEl>
                                        <p:attrNameLst>
                                          <p:attrName>ppt_h</p:attrName>
                                        </p:attrNameLst>
                                      </p:cBhvr>
                                      <p:tavLst>
                                        <p:tav tm="0">
                                          <p:val>
                                            <p:fltVal val="0"/>
                                          </p:val>
                                        </p:tav>
                                        <p:tav tm="100000">
                                          <p:val>
                                            <p:strVal val="#ppt_h"/>
                                          </p:val>
                                        </p:tav>
                                      </p:tavLst>
                                    </p:anim>
                                    <p:animEffect transition="in" filter="fade">
                                      <p:cBhvr>
                                        <p:cTn id="34" dur="500"/>
                                        <p:tgtEl>
                                          <p:spTgt spid="6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ppt_w</p:attrName>
                                        </p:attrNameLst>
                                      </p:cBhvr>
                                      <p:tavLst>
                                        <p:tav tm="0">
                                          <p:val>
                                            <p:fltVal val="0"/>
                                          </p:val>
                                        </p:tav>
                                        <p:tav tm="100000">
                                          <p:val>
                                            <p:strVal val="#ppt_w"/>
                                          </p:val>
                                        </p:tav>
                                      </p:tavLst>
                                    </p:anim>
                                    <p:anim calcmode="lin" valueType="num">
                                      <p:cBhvr>
                                        <p:cTn id="38" dur="500" fill="hold"/>
                                        <p:tgtEl>
                                          <p:spTgt spid="65"/>
                                        </p:tgtEl>
                                        <p:attrNameLst>
                                          <p:attrName>ppt_h</p:attrName>
                                        </p:attrNameLst>
                                      </p:cBhvr>
                                      <p:tavLst>
                                        <p:tav tm="0">
                                          <p:val>
                                            <p:fltVal val="0"/>
                                          </p:val>
                                        </p:tav>
                                        <p:tav tm="100000">
                                          <p:val>
                                            <p:strVal val="#ppt_h"/>
                                          </p:val>
                                        </p:tav>
                                      </p:tavLst>
                                    </p:anim>
                                    <p:animEffect transition="in" filter="fade">
                                      <p:cBhvr>
                                        <p:cTn id="39" dur="500"/>
                                        <p:tgtEl>
                                          <p:spTgt spid="6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fltVal val="0"/>
                                          </p:val>
                                        </p:tav>
                                        <p:tav tm="100000">
                                          <p:val>
                                            <p:strVal val="#ppt_w"/>
                                          </p:val>
                                        </p:tav>
                                      </p:tavLst>
                                    </p:anim>
                                    <p:anim calcmode="lin" valueType="num">
                                      <p:cBhvr>
                                        <p:cTn id="43" dur="500" fill="hold"/>
                                        <p:tgtEl>
                                          <p:spTgt spid="66"/>
                                        </p:tgtEl>
                                        <p:attrNameLst>
                                          <p:attrName>ppt_h</p:attrName>
                                        </p:attrNameLst>
                                      </p:cBhvr>
                                      <p:tavLst>
                                        <p:tav tm="0">
                                          <p:val>
                                            <p:fltVal val="0"/>
                                          </p:val>
                                        </p:tav>
                                        <p:tav tm="100000">
                                          <p:val>
                                            <p:strVal val="#ppt_h"/>
                                          </p:val>
                                        </p:tav>
                                      </p:tavLst>
                                    </p:anim>
                                    <p:animEffect transition="in" filter="fade">
                                      <p:cBhvr>
                                        <p:cTn id="44" dur="500"/>
                                        <p:tgtEl>
                                          <p:spTgt spid="66"/>
                                        </p:tgtEl>
                                      </p:cBhvr>
                                    </p:animEffect>
                                  </p:childTnLst>
                                </p:cTn>
                              </p:par>
                              <p:par>
                                <p:cTn id="45" presetID="53" presetClass="entr" presetSubtype="16" fill="hold" nodeType="withEffect">
                                  <p:stCondLst>
                                    <p:cond delay="400"/>
                                  </p:stCondLst>
                                  <p:childTnLst>
                                    <p:set>
                                      <p:cBhvr>
                                        <p:cTn id="46" dur="1" fill="hold">
                                          <p:stCondLst>
                                            <p:cond delay="0"/>
                                          </p:stCondLst>
                                        </p:cTn>
                                        <p:tgtEl>
                                          <p:spTgt spid="52"/>
                                        </p:tgtEl>
                                        <p:attrNameLst>
                                          <p:attrName>style.visibility</p:attrName>
                                        </p:attrNameLst>
                                      </p:cBhvr>
                                      <p:to>
                                        <p:strVal val="visible"/>
                                      </p:to>
                                    </p:set>
                                    <p:anim calcmode="lin" valueType="num">
                                      <p:cBhvr>
                                        <p:cTn id="47" dur="500" fill="hold"/>
                                        <p:tgtEl>
                                          <p:spTgt spid="52"/>
                                        </p:tgtEl>
                                        <p:attrNameLst>
                                          <p:attrName>ppt_w</p:attrName>
                                        </p:attrNameLst>
                                      </p:cBhvr>
                                      <p:tavLst>
                                        <p:tav tm="0">
                                          <p:val>
                                            <p:fltVal val="0"/>
                                          </p:val>
                                        </p:tav>
                                        <p:tav tm="100000">
                                          <p:val>
                                            <p:strVal val="#ppt_w"/>
                                          </p:val>
                                        </p:tav>
                                      </p:tavLst>
                                    </p:anim>
                                    <p:anim calcmode="lin" valueType="num">
                                      <p:cBhvr>
                                        <p:cTn id="48" dur="500" fill="hold"/>
                                        <p:tgtEl>
                                          <p:spTgt spid="52"/>
                                        </p:tgtEl>
                                        <p:attrNameLst>
                                          <p:attrName>ppt_h</p:attrName>
                                        </p:attrNameLst>
                                      </p:cBhvr>
                                      <p:tavLst>
                                        <p:tav tm="0">
                                          <p:val>
                                            <p:fltVal val="0"/>
                                          </p:val>
                                        </p:tav>
                                        <p:tav tm="100000">
                                          <p:val>
                                            <p:strVal val="#ppt_h"/>
                                          </p:val>
                                        </p:tav>
                                      </p:tavLst>
                                    </p:anim>
                                    <p:animEffect transition="in" filter="fade">
                                      <p:cBhvr>
                                        <p:cTn id="49" dur="500"/>
                                        <p:tgtEl>
                                          <p:spTgt spid="52"/>
                                        </p:tgtEl>
                                      </p:cBhvr>
                                    </p:animEffect>
                                  </p:childTnLst>
                                </p:cTn>
                              </p:par>
                              <p:par>
                                <p:cTn id="50" presetID="53" presetClass="entr" presetSubtype="16" fill="hold" grpId="0" nodeType="withEffect">
                                  <p:stCondLst>
                                    <p:cond delay="400"/>
                                  </p:stCondLst>
                                  <p:childTnLst>
                                    <p:set>
                                      <p:cBhvr>
                                        <p:cTn id="51" dur="1" fill="hold">
                                          <p:stCondLst>
                                            <p:cond delay="0"/>
                                          </p:stCondLst>
                                        </p:cTn>
                                        <p:tgtEl>
                                          <p:spTgt spid="67"/>
                                        </p:tgtEl>
                                        <p:attrNameLst>
                                          <p:attrName>style.visibility</p:attrName>
                                        </p:attrNameLst>
                                      </p:cBhvr>
                                      <p:to>
                                        <p:strVal val="visible"/>
                                      </p:to>
                                    </p:set>
                                    <p:anim calcmode="lin" valueType="num">
                                      <p:cBhvr>
                                        <p:cTn id="52" dur="500" fill="hold"/>
                                        <p:tgtEl>
                                          <p:spTgt spid="67"/>
                                        </p:tgtEl>
                                        <p:attrNameLst>
                                          <p:attrName>ppt_w</p:attrName>
                                        </p:attrNameLst>
                                      </p:cBhvr>
                                      <p:tavLst>
                                        <p:tav tm="0">
                                          <p:val>
                                            <p:fltVal val="0"/>
                                          </p:val>
                                        </p:tav>
                                        <p:tav tm="100000">
                                          <p:val>
                                            <p:strVal val="#ppt_w"/>
                                          </p:val>
                                        </p:tav>
                                      </p:tavLst>
                                    </p:anim>
                                    <p:anim calcmode="lin" valueType="num">
                                      <p:cBhvr>
                                        <p:cTn id="53" dur="500" fill="hold"/>
                                        <p:tgtEl>
                                          <p:spTgt spid="67"/>
                                        </p:tgtEl>
                                        <p:attrNameLst>
                                          <p:attrName>ppt_h</p:attrName>
                                        </p:attrNameLst>
                                      </p:cBhvr>
                                      <p:tavLst>
                                        <p:tav tm="0">
                                          <p:val>
                                            <p:fltVal val="0"/>
                                          </p:val>
                                        </p:tav>
                                        <p:tav tm="100000">
                                          <p:val>
                                            <p:strVal val="#ppt_h"/>
                                          </p:val>
                                        </p:tav>
                                      </p:tavLst>
                                    </p:anim>
                                    <p:animEffect transition="in" filter="fade">
                                      <p:cBhvr>
                                        <p:cTn id="54" dur="500"/>
                                        <p:tgtEl>
                                          <p:spTgt spid="67"/>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68"/>
                                        </p:tgtEl>
                                        <p:attrNameLst>
                                          <p:attrName>style.visibility</p:attrName>
                                        </p:attrNameLst>
                                      </p:cBhvr>
                                      <p:to>
                                        <p:strVal val="visible"/>
                                      </p:to>
                                    </p:set>
                                    <p:anim calcmode="lin" valueType="num">
                                      <p:cBhvr>
                                        <p:cTn id="57" dur="500" fill="hold"/>
                                        <p:tgtEl>
                                          <p:spTgt spid="68"/>
                                        </p:tgtEl>
                                        <p:attrNameLst>
                                          <p:attrName>ppt_w</p:attrName>
                                        </p:attrNameLst>
                                      </p:cBhvr>
                                      <p:tavLst>
                                        <p:tav tm="0">
                                          <p:val>
                                            <p:fltVal val="0"/>
                                          </p:val>
                                        </p:tav>
                                        <p:tav tm="100000">
                                          <p:val>
                                            <p:strVal val="#ppt_w"/>
                                          </p:val>
                                        </p:tav>
                                      </p:tavLst>
                                    </p:anim>
                                    <p:anim calcmode="lin" valueType="num">
                                      <p:cBhvr>
                                        <p:cTn id="58" dur="500" fill="hold"/>
                                        <p:tgtEl>
                                          <p:spTgt spid="68"/>
                                        </p:tgtEl>
                                        <p:attrNameLst>
                                          <p:attrName>ppt_h</p:attrName>
                                        </p:attrNameLst>
                                      </p:cBhvr>
                                      <p:tavLst>
                                        <p:tav tm="0">
                                          <p:val>
                                            <p:fltVal val="0"/>
                                          </p:val>
                                        </p:tav>
                                        <p:tav tm="100000">
                                          <p:val>
                                            <p:strVal val="#ppt_h"/>
                                          </p:val>
                                        </p:tav>
                                      </p:tavLst>
                                    </p:anim>
                                    <p:animEffect transition="in" filter="fade">
                                      <p:cBhvr>
                                        <p:cTn id="59" dur="500"/>
                                        <p:tgtEl>
                                          <p:spTgt spid="68"/>
                                        </p:tgtEl>
                                      </p:cBhvr>
                                    </p:animEffect>
                                  </p:childTnLst>
                                </p:cTn>
                              </p:par>
                              <p:par>
                                <p:cTn id="60" presetID="12" presetClass="entr" presetSubtype="8" fill="hold" nodeType="with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p:tgtEl>
                                          <p:spTgt spid="2"/>
                                        </p:tgtEl>
                                        <p:attrNameLst>
                                          <p:attrName>ppt_x</p:attrName>
                                        </p:attrNameLst>
                                      </p:cBhvr>
                                      <p:tavLst>
                                        <p:tav tm="0">
                                          <p:val>
                                            <p:strVal val="#ppt_x-#ppt_w*1.125000"/>
                                          </p:val>
                                        </p:tav>
                                        <p:tav tm="100000">
                                          <p:val>
                                            <p:strVal val="#ppt_x"/>
                                          </p:val>
                                        </p:tav>
                                      </p:tavLst>
                                    </p:anim>
                                    <p:animEffect transition="in" filter="wipe(right)">
                                      <p:cBhvr>
                                        <p:cTn id="63" dur="500"/>
                                        <p:tgtEl>
                                          <p:spTgt spid="2"/>
                                        </p:tgtEl>
                                      </p:cBhvr>
                                    </p:animEffect>
                                  </p:childTnLst>
                                </p:cTn>
                              </p:par>
                              <p:par>
                                <p:cTn id="64" presetID="12" presetClass="entr" presetSubtype="2"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additive="base">
                                        <p:cTn id="66" dur="500"/>
                                        <p:tgtEl>
                                          <p:spTgt spid="8"/>
                                        </p:tgtEl>
                                        <p:attrNameLst>
                                          <p:attrName>ppt_x</p:attrName>
                                        </p:attrNameLst>
                                      </p:cBhvr>
                                      <p:tavLst>
                                        <p:tav tm="0">
                                          <p:val>
                                            <p:strVal val="#ppt_x+#ppt_w*1.125000"/>
                                          </p:val>
                                        </p:tav>
                                        <p:tav tm="100000">
                                          <p:val>
                                            <p:strVal val="#ppt_x"/>
                                          </p:val>
                                        </p:tav>
                                      </p:tavLst>
                                    </p:anim>
                                    <p:animEffect transition="in" filter="wipe(left)">
                                      <p:cBhvr>
                                        <p:cTn id="67" dur="500"/>
                                        <p:tgtEl>
                                          <p:spTgt spid="8"/>
                                        </p:tgtEl>
                                      </p:cBhvr>
                                    </p:animEffect>
                                  </p:childTnLst>
                                </p:cTn>
                              </p:par>
                              <p:par>
                                <p:cTn id="68" presetID="12" presetClass="entr" presetSubtype="8" fill="hold" nodeType="with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p:tgtEl>
                                          <p:spTgt spid="12"/>
                                        </p:tgtEl>
                                        <p:attrNameLst>
                                          <p:attrName>ppt_x</p:attrName>
                                        </p:attrNameLst>
                                      </p:cBhvr>
                                      <p:tavLst>
                                        <p:tav tm="0">
                                          <p:val>
                                            <p:strVal val="#ppt_x-#ppt_w*1.125000"/>
                                          </p:val>
                                        </p:tav>
                                        <p:tav tm="100000">
                                          <p:val>
                                            <p:strVal val="#ppt_x"/>
                                          </p:val>
                                        </p:tav>
                                      </p:tavLst>
                                    </p:anim>
                                    <p:animEffect transition="in" filter="wipe(right)">
                                      <p:cBhvr>
                                        <p:cTn id="71" dur="500"/>
                                        <p:tgtEl>
                                          <p:spTgt spid="12"/>
                                        </p:tgtEl>
                                      </p:cBhvr>
                                    </p:animEffect>
                                  </p:childTnLst>
                                </p:cTn>
                              </p:par>
                              <p:par>
                                <p:cTn id="72" presetID="12" presetClass="entr" presetSubtype="8"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p:tgtEl>
                                          <p:spTgt spid="41"/>
                                        </p:tgtEl>
                                        <p:attrNameLst>
                                          <p:attrName>ppt_x</p:attrName>
                                        </p:attrNameLst>
                                      </p:cBhvr>
                                      <p:tavLst>
                                        <p:tav tm="0">
                                          <p:val>
                                            <p:strVal val="#ppt_x-#ppt_w*1.125000"/>
                                          </p:val>
                                        </p:tav>
                                        <p:tav tm="100000">
                                          <p:val>
                                            <p:strVal val="#ppt_x"/>
                                          </p:val>
                                        </p:tav>
                                      </p:tavLst>
                                    </p:anim>
                                    <p:animEffect transition="in" filter="wipe(right)">
                                      <p:cBhvr>
                                        <p:cTn id="75" dur="500"/>
                                        <p:tgtEl>
                                          <p:spTgt spid="41"/>
                                        </p:tgtEl>
                                      </p:cBhvr>
                                    </p:animEffect>
                                  </p:childTnLst>
                                </p:cTn>
                              </p:par>
                              <p:par>
                                <p:cTn id="76" presetID="12" presetClass="entr" presetSubtype="8" fill="hold" nodeType="with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p:tgtEl>
                                          <p:spTgt spid="46"/>
                                        </p:tgtEl>
                                        <p:attrNameLst>
                                          <p:attrName>ppt_x</p:attrName>
                                        </p:attrNameLst>
                                      </p:cBhvr>
                                      <p:tavLst>
                                        <p:tav tm="0">
                                          <p:val>
                                            <p:strVal val="#ppt_x-#ppt_w*1.125000"/>
                                          </p:val>
                                        </p:tav>
                                        <p:tav tm="100000">
                                          <p:val>
                                            <p:strVal val="#ppt_x"/>
                                          </p:val>
                                        </p:tav>
                                      </p:tavLst>
                                    </p:anim>
                                    <p:animEffect transition="in" filter="wipe(right)">
                                      <p:cBhvr>
                                        <p:cTn id="7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5" grpId="0" animBg="1"/>
      <p:bldP spid="66" grpId="0" animBg="1"/>
      <p:bldP spid="67" grpId="0" animBg="1"/>
      <p:bldP spid="6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8582" y="549474"/>
            <a:ext cx="8229600" cy="752475"/>
          </a:xfrm>
        </p:spPr>
        <p:txBody>
          <a:bodyPr/>
          <a:lstStyle/>
          <a:p>
            <a:pPr algn="l"/>
            <a:r>
              <a:rPr lang="en-US" altLang="zh-CN" dirty="0" smtClean="0"/>
              <a:t>4.Python</a:t>
            </a:r>
            <a:r>
              <a:rPr lang="zh-CN" altLang="en-US" dirty="0" smtClean="0"/>
              <a:t>多进程</a:t>
            </a:r>
            <a:endParaRPr lang="zh-CN" altLang="en-US" dirty="0"/>
          </a:p>
        </p:txBody>
      </p:sp>
      <p:sp>
        <p:nvSpPr>
          <p:cNvPr id="2" name="内容占位符 1"/>
          <p:cNvSpPr>
            <a:spLocks noGrp="1"/>
          </p:cNvSpPr>
          <p:nvPr>
            <p:ph idx="13"/>
          </p:nvPr>
        </p:nvSpPr>
        <p:spPr>
          <a:xfrm>
            <a:off x="910630" y="1705928"/>
            <a:ext cx="10297144" cy="3668082"/>
          </a:xfrm>
        </p:spPr>
        <p:txBody>
          <a:bodyPr>
            <a:normAutofit/>
          </a:bodyPr>
          <a:lstStyle/>
          <a:p>
            <a:r>
              <a:rPr lang="zh-CN" altLang="en-US" sz="2400" dirty="0"/>
              <a:t>用</a:t>
            </a:r>
            <a:r>
              <a:rPr lang="en-US" altLang="zh-CN" sz="2400" dirty="0"/>
              <a:t>multiprocessing</a:t>
            </a:r>
            <a:r>
              <a:rPr lang="zh-CN" altLang="en-US" sz="2400" dirty="0"/>
              <a:t>替代</a:t>
            </a:r>
            <a:r>
              <a:rPr lang="en-US" altLang="zh-CN" sz="2400" dirty="0"/>
              <a:t>Thread  </a:t>
            </a:r>
            <a:endParaRPr lang="en-US" altLang="zh-CN" sz="2400" dirty="0" smtClean="0"/>
          </a:p>
          <a:p>
            <a:pPr marL="0" indent="0">
              <a:buNone/>
            </a:pPr>
            <a:endParaRPr lang="en-US" altLang="zh-CN" sz="2400" dirty="0" smtClean="0"/>
          </a:p>
          <a:p>
            <a:r>
              <a:rPr lang="en-US" altLang="zh-CN" sz="2400" dirty="0" smtClean="0"/>
              <a:t>multiprocessing</a:t>
            </a:r>
            <a:r>
              <a:rPr lang="zh-CN" altLang="en-US" sz="2400" dirty="0"/>
              <a:t>库的出现很大程度上是为了弥补</a:t>
            </a:r>
            <a:r>
              <a:rPr lang="en-US" altLang="zh-CN" sz="2400" dirty="0"/>
              <a:t>thread</a:t>
            </a:r>
            <a:r>
              <a:rPr lang="zh-CN" altLang="en-US" sz="2400" dirty="0"/>
              <a:t>库因为</a:t>
            </a:r>
            <a:r>
              <a:rPr lang="en-US" altLang="zh-CN" sz="2400" dirty="0" smtClean="0"/>
              <a:t>GIL</a:t>
            </a:r>
            <a:r>
              <a:rPr lang="zh-CN" altLang="en-US" sz="2400" dirty="0" smtClean="0"/>
              <a:t>低效</a:t>
            </a:r>
            <a:r>
              <a:rPr lang="zh-CN" altLang="en-US" sz="2400" dirty="0"/>
              <a:t>的缺陷。它完整的复制了一套</a:t>
            </a:r>
            <a:r>
              <a:rPr lang="en-US" altLang="zh-CN" sz="2400" dirty="0"/>
              <a:t>thread</a:t>
            </a:r>
            <a:r>
              <a:rPr lang="zh-CN" altLang="en-US" sz="2400" dirty="0"/>
              <a:t>所提供的接口方便迁移。唯一的不同就是它使用了多进程而不是多线程。</a:t>
            </a:r>
            <a:r>
              <a:rPr lang="zh-CN" altLang="en-US" sz="2400" b="1" dirty="0">
                <a:solidFill>
                  <a:srgbClr val="00B050"/>
                </a:solidFill>
              </a:rPr>
              <a:t>每个进程有自己的独立的</a:t>
            </a:r>
            <a:r>
              <a:rPr lang="en-US" altLang="zh-CN" sz="2400" b="1" dirty="0">
                <a:solidFill>
                  <a:srgbClr val="00B050"/>
                </a:solidFill>
              </a:rPr>
              <a:t>GIL</a:t>
            </a:r>
            <a:r>
              <a:rPr lang="zh-CN" altLang="en-US" sz="2400" b="1" dirty="0" smtClean="0">
                <a:solidFill>
                  <a:srgbClr val="00B050"/>
                </a:solidFill>
              </a:rPr>
              <a:t>，</a:t>
            </a:r>
            <a:r>
              <a:rPr lang="zh-CN" altLang="en-US" sz="2400" b="1" dirty="0">
                <a:solidFill>
                  <a:srgbClr val="00B050"/>
                </a:solidFill>
              </a:rPr>
              <a:t>完全并行，无</a:t>
            </a:r>
            <a:r>
              <a:rPr lang="en-US" altLang="zh-CN" sz="2400" b="1" dirty="0">
                <a:solidFill>
                  <a:srgbClr val="00B050"/>
                </a:solidFill>
              </a:rPr>
              <a:t>GIL</a:t>
            </a:r>
            <a:r>
              <a:rPr lang="zh-CN" altLang="en-US" sz="2400" b="1" dirty="0">
                <a:solidFill>
                  <a:srgbClr val="00B050"/>
                </a:solidFill>
              </a:rPr>
              <a:t>的</a:t>
            </a:r>
            <a:r>
              <a:rPr lang="zh-CN" altLang="en-US" sz="2400" b="1" dirty="0" smtClean="0">
                <a:solidFill>
                  <a:srgbClr val="00B050"/>
                </a:solidFill>
              </a:rPr>
              <a:t>限制</a:t>
            </a:r>
            <a:r>
              <a:rPr lang="en-US" altLang="zh-CN" sz="2400" b="1" dirty="0" smtClean="0">
                <a:solidFill>
                  <a:srgbClr val="00B050"/>
                </a:solidFill>
              </a:rPr>
              <a:t>(</a:t>
            </a:r>
            <a:r>
              <a:rPr lang="zh-CN" altLang="en-US" sz="2400" b="1" dirty="0" smtClean="0">
                <a:solidFill>
                  <a:srgbClr val="00B050"/>
                </a:solidFill>
              </a:rPr>
              <a:t>进程中包括线程</a:t>
            </a:r>
            <a:r>
              <a:rPr lang="en-US" altLang="zh-CN" sz="2400" b="1" dirty="0" smtClean="0">
                <a:solidFill>
                  <a:srgbClr val="00B050"/>
                </a:solidFill>
              </a:rPr>
              <a:t>)</a:t>
            </a:r>
            <a:r>
              <a:rPr lang="zh-CN" altLang="en-US" sz="2400" b="1" dirty="0" smtClean="0">
                <a:solidFill>
                  <a:srgbClr val="00B050"/>
                </a:solidFill>
              </a:rPr>
              <a:t>，</a:t>
            </a:r>
            <a:r>
              <a:rPr lang="zh-CN" altLang="en-US" sz="2400" b="1" dirty="0">
                <a:solidFill>
                  <a:srgbClr val="00B050"/>
                </a:solidFill>
              </a:rPr>
              <a:t>可充分利用多</a:t>
            </a:r>
            <a:r>
              <a:rPr lang="en-US" altLang="zh-CN" sz="2400" b="1" dirty="0" err="1">
                <a:solidFill>
                  <a:srgbClr val="00B050"/>
                </a:solidFill>
              </a:rPr>
              <a:t>cpu</a:t>
            </a:r>
            <a:r>
              <a:rPr lang="zh-CN" altLang="en-US" sz="2400" b="1" dirty="0">
                <a:solidFill>
                  <a:srgbClr val="00B050"/>
                </a:solidFill>
              </a:rPr>
              <a:t>多核的</a:t>
            </a:r>
            <a:r>
              <a:rPr lang="zh-CN" altLang="en-US" sz="2400" b="1" dirty="0" smtClean="0">
                <a:solidFill>
                  <a:srgbClr val="00B050"/>
                </a:solidFill>
              </a:rPr>
              <a:t>环境</a:t>
            </a:r>
            <a:r>
              <a:rPr lang="en-US" altLang="zh-CN" sz="2400" b="1" dirty="0" smtClean="0">
                <a:solidFill>
                  <a:srgbClr val="00B050"/>
                </a:solidFill>
              </a:rPr>
              <a:t>,</a:t>
            </a:r>
            <a:r>
              <a:rPr lang="zh-CN" altLang="en-US" sz="2400" b="1" dirty="0" smtClean="0">
                <a:solidFill>
                  <a:srgbClr val="00B050"/>
                </a:solidFill>
              </a:rPr>
              <a:t>因此</a:t>
            </a:r>
            <a:r>
              <a:rPr lang="zh-CN" altLang="en-US" sz="2400" b="1" dirty="0">
                <a:solidFill>
                  <a:srgbClr val="00B050"/>
                </a:solidFill>
              </a:rPr>
              <a:t>也不会出现进程之间的</a:t>
            </a:r>
            <a:r>
              <a:rPr lang="en-US" altLang="zh-CN" sz="2400" b="1" dirty="0">
                <a:solidFill>
                  <a:srgbClr val="00B050"/>
                </a:solidFill>
              </a:rPr>
              <a:t>GIL</a:t>
            </a:r>
            <a:r>
              <a:rPr lang="zh-CN" altLang="en-US" sz="2400" b="1" dirty="0">
                <a:solidFill>
                  <a:srgbClr val="00B050"/>
                </a:solidFill>
              </a:rPr>
              <a:t>争抢</a:t>
            </a:r>
            <a:r>
              <a:rPr lang="zh-CN" altLang="en-US" sz="2400" b="1" dirty="0" smtClean="0">
                <a:solidFill>
                  <a:srgbClr val="00B050"/>
                </a:solidFill>
              </a:rPr>
              <a:t>。</a:t>
            </a:r>
            <a:endParaRPr lang="en-US" altLang="zh-CN" sz="2400" b="1" dirty="0" smtClean="0">
              <a:solidFill>
                <a:srgbClr val="00B050"/>
              </a:solidFill>
            </a:endParaRPr>
          </a:p>
          <a:p>
            <a:pPr marL="0" indent="0">
              <a:buNone/>
            </a:pPr>
            <a:endParaRPr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5013970"/>
            <a:ext cx="1512168" cy="12833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98662" y="333450"/>
            <a:ext cx="8229600" cy="752475"/>
          </a:xfrm>
        </p:spPr>
        <p:txBody>
          <a:bodyPr/>
          <a:lstStyle/>
          <a:p>
            <a:pPr algn="l"/>
            <a:r>
              <a:rPr lang="en-US" altLang="zh-CN" dirty="0" smtClean="0"/>
              <a:t>4.Python </a:t>
            </a:r>
            <a:r>
              <a:rPr lang="zh-CN" altLang="en-US" dirty="0"/>
              <a:t>多进程</a:t>
            </a:r>
          </a:p>
        </p:txBody>
      </p:sp>
      <p:sp>
        <p:nvSpPr>
          <p:cNvPr id="2" name="内容占位符 1"/>
          <p:cNvSpPr>
            <a:spLocks noGrp="1"/>
          </p:cNvSpPr>
          <p:nvPr>
            <p:ph idx="13"/>
          </p:nvPr>
        </p:nvSpPr>
        <p:spPr>
          <a:xfrm>
            <a:off x="550590" y="1269554"/>
            <a:ext cx="11178540" cy="5153660"/>
          </a:xfrm>
        </p:spPr>
        <p:txBody>
          <a:bodyPr>
            <a:normAutofit/>
          </a:bodyPr>
          <a:lstStyle/>
          <a:p>
            <a:pPr>
              <a:lnSpc>
                <a:spcPct val="150000"/>
              </a:lnSpc>
            </a:pPr>
            <a:r>
              <a:rPr lang="en-US" altLang="zh-CN" sz="2400" dirty="0" smtClean="0"/>
              <a:t>python</a:t>
            </a:r>
            <a:r>
              <a:rPr lang="zh-CN" altLang="en-US" sz="2400" dirty="0"/>
              <a:t>多进程并发，模块名称：</a:t>
            </a:r>
            <a:r>
              <a:rPr lang="en-US" altLang="zh-CN" sz="2400" dirty="0"/>
              <a:t>multiprocessing</a:t>
            </a:r>
          </a:p>
          <a:p>
            <a:pPr>
              <a:lnSpc>
                <a:spcPct val="150000"/>
              </a:lnSpc>
            </a:pPr>
            <a:r>
              <a:rPr lang="en-US" altLang="zh-CN" sz="2400" dirty="0"/>
              <a:t>python</a:t>
            </a:r>
            <a:r>
              <a:rPr lang="zh-CN" altLang="en-US" sz="2400" dirty="0"/>
              <a:t>中的多线程其实并不是真正的多线程，如果想要充分地使用多核</a:t>
            </a:r>
            <a:r>
              <a:rPr lang="en-US" altLang="zh-CN" sz="2400" dirty="0"/>
              <a:t>CPU</a:t>
            </a:r>
            <a:r>
              <a:rPr lang="zh-CN" altLang="en-US" sz="2400" dirty="0"/>
              <a:t>的资源，在</a:t>
            </a:r>
            <a:r>
              <a:rPr lang="en-US" altLang="zh-CN" sz="2400" dirty="0"/>
              <a:t>python</a:t>
            </a:r>
            <a:r>
              <a:rPr lang="zh-CN" altLang="en-US" sz="2400" dirty="0"/>
              <a:t>中大部分情况需要使用多进程。</a:t>
            </a:r>
            <a:endParaRPr lang="en-US" altLang="zh-CN" sz="2400" dirty="0"/>
          </a:p>
          <a:p>
            <a:pPr>
              <a:lnSpc>
                <a:spcPct val="150000"/>
              </a:lnSpc>
            </a:pPr>
            <a:r>
              <a:rPr lang="zh-CN" altLang="en-US" sz="2400" dirty="0"/>
              <a:t>借助这个包，可以轻松完成从单进程到并发执行的转换。</a:t>
            </a:r>
          </a:p>
          <a:p>
            <a:pPr>
              <a:lnSpc>
                <a:spcPct val="150000"/>
              </a:lnSpc>
            </a:pPr>
            <a:r>
              <a:rPr lang="zh-CN" altLang="en-US" sz="2400" dirty="0"/>
              <a:t> 导入方式： </a:t>
            </a:r>
            <a:r>
              <a:rPr lang="en-US" altLang="zh-CN" sz="2400" dirty="0"/>
              <a:t>import multiprocessing</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389" y="4869954"/>
            <a:ext cx="1359024" cy="13590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10630" y="261442"/>
            <a:ext cx="8229600" cy="752475"/>
          </a:xfrm>
        </p:spPr>
        <p:txBody>
          <a:bodyPr/>
          <a:lstStyle/>
          <a:p>
            <a:pPr algn="l">
              <a:lnSpc>
                <a:spcPct val="150000"/>
              </a:lnSpc>
            </a:pPr>
            <a:r>
              <a:rPr lang="en-US" altLang="zh-CN" dirty="0" smtClean="0"/>
              <a:t>Multiprocessing</a:t>
            </a:r>
            <a:r>
              <a:rPr lang="zh-CN" altLang="en-US" dirty="0" smtClean="0"/>
              <a:t>使用简介</a:t>
            </a:r>
            <a:r>
              <a:rPr lang="en-US" altLang="zh-CN" dirty="0" smtClean="0"/>
              <a:t>-1</a:t>
            </a:r>
            <a:endParaRPr lang="en-US" altLang="zh-CN" dirty="0"/>
          </a:p>
        </p:txBody>
      </p:sp>
      <p:sp>
        <p:nvSpPr>
          <p:cNvPr id="2" name="内容占位符 1"/>
          <p:cNvSpPr>
            <a:spLocks noGrp="1"/>
          </p:cNvSpPr>
          <p:nvPr>
            <p:ph idx="13"/>
          </p:nvPr>
        </p:nvSpPr>
        <p:spPr>
          <a:xfrm>
            <a:off x="406574" y="1485578"/>
            <a:ext cx="11178540" cy="5153660"/>
          </a:xfrm>
        </p:spPr>
        <p:txBody>
          <a:bodyPr>
            <a:normAutofit/>
          </a:bodyPr>
          <a:lstStyle/>
          <a:p>
            <a:pPr>
              <a:lnSpc>
                <a:spcPct val="150000"/>
              </a:lnSpc>
            </a:pPr>
            <a:r>
              <a:rPr lang="en-US" altLang="zh-CN" sz="2000" dirty="0"/>
              <a:t> multiprocessing</a:t>
            </a:r>
            <a:r>
              <a:rPr lang="zh-CN" altLang="en-US" sz="2000" dirty="0"/>
              <a:t>包是</a:t>
            </a:r>
            <a:r>
              <a:rPr lang="en-US" altLang="zh-CN" sz="2000" dirty="0"/>
              <a:t>Python</a:t>
            </a:r>
            <a:r>
              <a:rPr lang="zh-CN" altLang="en-US" sz="2000" dirty="0"/>
              <a:t>中的多进程管理包。与</a:t>
            </a:r>
            <a:r>
              <a:rPr lang="en-US" altLang="zh-CN" sz="2000" dirty="0" err="1"/>
              <a:t>threading.Thread</a:t>
            </a:r>
            <a:r>
              <a:rPr lang="zh-CN" altLang="en-US" sz="2000" dirty="0"/>
              <a:t>类似，它可以利用</a:t>
            </a:r>
            <a:r>
              <a:rPr lang="en-US" altLang="zh-CN" sz="2000" dirty="0" err="1"/>
              <a:t>multiprocessing.Process</a:t>
            </a:r>
            <a:r>
              <a:rPr lang="zh-CN" altLang="en-US" sz="2000" dirty="0"/>
              <a:t>对象来创建一个进程</a:t>
            </a:r>
            <a:r>
              <a:rPr lang="zh-CN" altLang="en-US" sz="2000" dirty="0" smtClean="0"/>
              <a:t>。该</a:t>
            </a:r>
            <a:r>
              <a:rPr lang="en-US" altLang="zh-CN" sz="2000" dirty="0"/>
              <a:t>Process</a:t>
            </a:r>
            <a:r>
              <a:rPr lang="zh-CN" altLang="en-US" sz="2000" dirty="0"/>
              <a:t>对象与</a:t>
            </a:r>
            <a:r>
              <a:rPr lang="en-US" altLang="zh-CN" sz="2000" dirty="0"/>
              <a:t>Thread</a:t>
            </a:r>
            <a:r>
              <a:rPr lang="zh-CN" altLang="en-US" sz="2000" dirty="0"/>
              <a:t>对象的用法相同，也有</a:t>
            </a:r>
            <a:r>
              <a:rPr lang="en-US" altLang="zh-CN" sz="2000" dirty="0"/>
              <a:t>start(), run(), join</a:t>
            </a:r>
            <a:r>
              <a:rPr lang="en-US" altLang="zh-CN" sz="2000" dirty="0" smtClean="0"/>
              <a:t>()</a:t>
            </a:r>
            <a:r>
              <a:rPr lang="zh-CN" altLang="en-US" sz="2000" dirty="0" smtClean="0"/>
              <a:t>等方法。</a:t>
            </a:r>
            <a:endParaRPr lang="en-US" altLang="zh-CN" sz="2000" dirty="0" smtClean="0"/>
          </a:p>
          <a:p>
            <a:pPr>
              <a:lnSpc>
                <a:spcPct val="150000"/>
              </a:lnSpc>
            </a:pPr>
            <a:r>
              <a:rPr lang="zh-CN" altLang="en-US" sz="2000" dirty="0" smtClean="0"/>
              <a:t>此外</a:t>
            </a:r>
            <a:r>
              <a:rPr lang="en-US" altLang="zh-CN" sz="2000" dirty="0"/>
              <a:t>multiprocessing</a:t>
            </a:r>
            <a:r>
              <a:rPr lang="zh-CN" altLang="en-US" sz="2000" dirty="0"/>
              <a:t>包中也有</a:t>
            </a:r>
            <a:r>
              <a:rPr lang="en-US" altLang="zh-CN" sz="2000" dirty="0"/>
              <a:t>Lock/Event/Semaphore/Condition</a:t>
            </a:r>
            <a:r>
              <a:rPr lang="zh-CN" altLang="en-US" sz="2000" dirty="0"/>
              <a:t>类 </a:t>
            </a:r>
            <a:r>
              <a:rPr lang="en-US" altLang="zh-CN" sz="2000" dirty="0"/>
              <a:t>(</a:t>
            </a:r>
            <a:r>
              <a:rPr lang="zh-CN" altLang="en-US" sz="2000" dirty="0"/>
              <a:t>这些对象可以像多线程那样，通过参数传递给各个进程</a:t>
            </a:r>
            <a:r>
              <a:rPr lang="en-US" altLang="zh-CN" sz="2000" dirty="0"/>
              <a:t>)</a:t>
            </a:r>
            <a:r>
              <a:rPr lang="zh-CN" altLang="en-US" sz="2000" dirty="0"/>
              <a:t>，用以同步进程，其用法与</a:t>
            </a:r>
            <a:r>
              <a:rPr lang="en-US" altLang="zh-CN" sz="2000" dirty="0"/>
              <a:t>threading</a:t>
            </a:r>
            <a:r>
              <a:rPr lang="zh-CN" altLang="en-US" sz="2000" dirty="0"/>
              <a:t>包中</a:t>
            </a:r>
            <a:r>
              <a:rPr lang="zh-CN" altLang="en-US" sz="2000" dirty="0" smtClean="0"/>
              <a:t>的</a:t>
            </a:r>
            <a:r>
              <a:rPr lang="en-US" altLang="zh-CN" sz="2000" dirty="0" smtClean="0"/>
              <a:t>Thread</a:t>
            </a:r>
            <a:r>
              <a:rPr lang="zh-CN" altLang="en-US" sz="2000" dirty="0" smtClean="0"/>
              <a:t>类</a:t>
            </a:r>
            <a:r>
              <a:rPr lang="zh-CN" altLang="en-US" sz="2000" dirty="0"/>
              <a:t>一致。所以，</a:t>
            </a:r>
            <a:r>
              <a:rPr lang="en-US" altLang="zh-CN" sz="2000" dirty="0"/>
              <a:t>multiprocessing</a:t>
            </a:r>
            <a:r>
              <a:rPr lang="zh-CN" altLang="en-US" sz="2000" dirty="0"/>
              <a:t>的很大一部份与</a:t>
            </a:r>
            <a:r>
              <a:rPr lang="en-US" altLang="zh-CN" sz="2000" dirty="0"/>
              <a:t>threading</a:t>
            </a:r>
            <a:r>
              <a:rPr lang="zh-CN" altLang="en-US" sz="2000" dirty="0"/>
              <a:t>使用同一套</a:t>
            </a:r>
            <a:r>
              <a:rPr lang="en-US" altLang="zh-CN" sz="2000" dirty="0"/>
              <a:t>API</a:t>
            </a:r>
            <a:r>
              <a:rPr lang="zh-CN" altLang="en-US" sz="2000" dirty="0"/>
              <a:t>，只不过换到了多</a:t>
            </a:r>
            <a:r>
              <a:rPr lang="zh-CN" altLang="en-US" sz="2000" dirty="0" smtClean="0"/>
              <a:t>进程的情境。</a:t>
            </a:r>
            <a:endParaRPr lang="en-US" altLang="zh-CN" sz="2000" dirty="0" smtClean="0"/>
          </a:p>
          <a:p>
            <a:pPr>
              <a:lnSpc>
                <a:spcPct val="150000"/>
              </a:lnSpc>
            </a:pPr>
            <a:r>
              <a:rPr lang="en-US" altLang="zh-CN" sz="2000" dirty="0"/>
              <a:t>multiprocessing</a:t>
            </a:r>
            <a:r>
              <a:rPr lang="zh-CN" altLang="en-US" sz="2000" dirty="0"/>
              <a:t>提供了</a:t>
            </a:r>
            <a:r>
              <a:rPr lang="en-US" altLang="zh-CN" sz="2000" dirty="0"/>
              <a:t>threading</a:t>
            </a:r>
            <a:r>
              <a:rPr lang="zh-CN" altLang="en-US" sz="2000" dirty="0"/>
              <a:t>包中没有的</a:t>
            </a:r>
            <a:r>
              <a:rPr lang="en-US" altLang="zh-CN" sz="2000" dirty="0"/>
              <a:t>IPC(</a:t>
            </a:r>
            <a:r>
              <a:rPr lang="zh-CN" altLang="en-US" sz="2000" dirty="0"/>
              <a:t>比如</a:t>
            </a:r>
            <a:r>
              <a:rPr lang="en-US" altLang="zh-CN" sz="2000" dirty="0"/>
              <a:t>Pipe</a:t>
            </a:r>
            <a:r>
              <a:rPr lang="zh-CN" altLang="en-US" sz="2000" dirty="0"/>
              <a:t>和</a:t>
            </a:r>
            <a:r>
              <a:rPr lang="en-US" altLang="zh-CN" sz="2000" dirty="0"/>
              <a:t>Queue)</a:t>
            </a:r>
            <a:r>
              <a:rPr lang="zh-CN" altLang="en-US" sz="2000" dirty="0"/>
              <a:t>，效率上更高。应优先考虑</a:t>
            </a:r>
            <a:r>
              <a:rPr lang="en-US" altLang="zh-CN" sz="2000" dirty="0"/>
              <a:t>Pipe</a:t>
            </a:r>
            <a:r>
              <a:rPr lang="zh-CN" altLang="en-US" sz="2000" dirty="0"/>
              <a:t>和</a:t>
            </a:r>
            <a:r>
              <a:rPr lang="en-US" altLang="zh-CN" sz="2000" dirty="0"/>
              <a:t>Queue</a:t>
            </a:r>
            <a:r>
              <a:rPr lang="zh-CN" altLang="en-US" sz="2000" dirty="0"/>
              <a:t>，避免使用</a:t>
            </a:r>
            <a:r>
              <a:rPr lang="en-US" altLang="zh-CN" sz="2000" dirty="0"/>
              <a:t>Lock/Event/Semaphore/Condition</a:t>
            </a:r>
            <a:r>
              <a:rPr lang="zh-CN" altLang="en-US" sz="2000" dirty="0"/>
              <a:t>等同步方式 </a:t>
            </a:r>
            <a:r>
              <a:rPr lang="en-US" altLang="zh-CN" sz="2000" dirty="0"/>
              <a:t>(</a:t>
            </a:r>
            <a:r>
              <a:rPr lang="zh-CN" altLang="en-US" sz="2000" dirty="0"/>
              <a:t>因为它们占据的不是用户进程的</a:t>
            </a:r>
            <a:r>
              <a:rPr lang="zh-CN" altLang="en-US" sz="2000" dirty="0" smtClean="0"/>
              <a:t>资源</a:t>
            </a:r>
            <a:r>
              <a:rPr lang="en-US" altLang="zh-CN" sz="2000" dirty="0" smtClean="0"/>
              <a:t>,</a:t>
            </a:r>
            <a:r>
              <a:rPr lang="zh-CN" altLang="en-US" sz="2000" dirty="0" smtClean="0"/>
              <a:t>而是线程</a:t>
            </a:r>
            <a:r>
              <a:rPr lang="en-US" altLang="zh-CN" sz="2000" dirty="0" smtClean="0"/>
              <a:t>)</a:t>
            </a:r>
            <a:r>
              <a:rPr lang="zh-CN" altLang="en-US" sz="2000" dirty="0"/>
              <a:t>。</a:t>
            </a:r>
            <a:endParaRPr lang="en-US" altLang="zh-CN"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Process</a:t>
            </a:r>
            <a:endParaRPr lang="zh-CN" altLang="en-US" dirty="0"/>
          </a:p>
        </p:txBody>
      </p:sp>
      <p:sp>
        <p:nvSpPr>
          <p:cNvPr id="2" name="内容占位符 1"/>
          <p:cNvSpPr>
            <a:spLocks noGrp="1"/>
          </p:cNvSpPr>
          <p:nvPr>
            <p:ph idx="13"/>
          </p:nvPr>
        </p:nvSpPr>
        <p:spPr>
          <a:xfrm>
            <a:off x="550590" y="1125538"/>
            <a:ext cx="11178540" cy="5153660"/>
          </a:xfrm>
        </p:spPr>
        <p:txBody>
          <a:bodyPr>
            <a:normAutofit/>
          </a:bodyPr>
          <a:lstStyle/>
          <a:p>
            <a:pPr>
              <a:lnSpc>
                <a:spcPct val="150000"/>
              </a:lnSpc>
            </a:pPr>
            <a:r>
              <a:rPr lang="zh-CN" altLang="en-US" dirty="0"/>
              <a:t>创建进程的类：</a:t>
            </a:r>
            <a:r>
              <a:rPr lang="en-US" altLang="zh-CN" dirty="0"/>
              <a:t>Process([group [, target [, name [, </a:t>
            </a:r>
            <a:r>
              <a:rPr lang="en-US" altLang="zh-CN" dirty="0" err="1"/>
              <a:t>args</a:t>
            </a:r>
            <a:r>
              <a:rPr lang="en-US" altLang="zh-CN" dirty="0"/>
              <a:t> [, </a:t>
            </a:r>
            <a:r>
              <a:rPr lang="en-US" altLang="zh-CN" dirty="0" err="1"/>
              <a:t>kwargs</a:t>
            </a:r>
            <a:r>
              <a:rPr lang="en-US" altLang="zh-CN" dirty="0"/>
              <a:t>]]]]])</a:t>
            </a:r>
          </a:p>
          <a:p>
            <a:pPr>
              <a:lnSpc>
                <a:spcPct val="150000"/>
              </a:lnSpc>
            </a:pPr>
            <a:r>
              <a:rPr lang="zh-CN" altLang="en-US" dirty="0"/>
              <a:t>方法：</a:t>
            </a:r>
            <a:r>
              <a:rPr lang="en-US" altLang="zh-CN" dirty="0" err="1"/>
              <a:t>is_alive</a:t>
            </a:r>
            <a:r>
              <a:rPr lang="en-US" altLang="zh-CN" dirty="0"/>
              <a:t>()</a:t>
            </a:r>
            <a:r>
              <a:rPr lang="zh-CN" altLang="en-US" dirty="0"/>
              <a:t>、</a:t>
            </a:r>
            <a:r>
              <a:rPr lang="en-US" altLang="zh-CN" dirty="0"/>
              <a:t>join([timeout])</a:t>
            </a:r>
            <a:r>
              <a:rPr lang="zh-CN" altLang="en-US" dirty="0"/>
              <a:t>、</a:t>
            </a:r>
            <a:r>
              <a:rPr lang="en-US" altLang="zh-CN" dirty="0"/>
              <a:t>run()</a:t>
            </a:r>
            <a:r>
              <a:rPr lang="zh-CN" altLang="en-US" dirty="0"/>
              <a:t>、</a:t>
            </a:r>
            <a:r>
              <a:rPr lang="en-US" altLang="zh-CN" dirty="0"/>
              <a:t>start()</a:t>
            </a:r>
            <a:r>
              <a:rPr lang="zh-CN" altLang="en-US" dirty="0"/>
              <a:t> 。其中，</a:t>
            </a:r>
            <a:r>
              <a:rPr lang="en-US" altLang="zh-CN" dirty="0"/>
              <a:t>Process</a:t>
            </a:r>
            <a:r>
              <a:rPr lang="zh-CN" altLang="en-US" dirty="0"/>
              <a:t>以</a:t>
            </a:r>
            <a:r>
              <a:rPr lang="en-US" altLang="zh-CN" dirty="0"/>
              <a:t>start()</a:t>
            </a:r>
            <a:r>
              <a:rPr lang="zh-CN" altLang="en-US" dirty="0"/>
              <a:t>启动某个进程</a:t>
            </a:r>
            <a:r>
              <a:rPr lang="zh-CN" altLang="en-US" dirty="0" smtClean="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8501" y="5229994"/>
            <a:ext cx="1911912" cy="170160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创建函数并作为进程</a:t>
            </a:r>
          </a:p>
        </p:txBody>
      </p:sp>
      <p:sp>
        <p:nvSpPr>
          <p:cNvPr id="2" name="内容占位符 1"/>
          <p:cNvSpPr>
            <a:spLocks noGrp="1"/>
          </p:cNvSpPr>
          <p:nvPr>
            <p:ph idx="13"/>
          </p:nvPr>
        </p:nvSpPr>
        <p:spPr>
          <a:xfrm>
            <a:off x="406574" y="1269554"/>
            <a:ext cx="11178540" cy="5153660"/>
          </a:xfrm>
        </p:spPr>
        <p:txBody>
          <a:bodyPr/>
          <a:lstStyle/>
          <a:p>
            <a:pPr>
              <a:lnSpc>
                <a:spcPct val="150000"/>
              </a:lnSpc>
            </a:pPr>
            <a:r>
              <a:rPr lang="zh-CN" altLang="en-US" dirty="0" smtClean="0"/>
              <a:t>创建</a:t>
            </a:r>
            <a:r>
              <a:rPr lang="zh-CN" altLang="en-US" dirty="0"/>
              <a:t>函数并将其作为单进程</a:t>
            </a:r>
            <a:endParaRPr lang="en-US" altLang="zh-CN" dirty="0"/>
          </a:p>
          <a:p>
            <a:pPr>
              <a:lnSpc>
                <a:spcPct val="150000"/>
              </a:lnSpc>
            </a:pPr>
            <a:r>
              <a:rPr lang="zh-CN" altLang="en-US" dirty="0"/>
              <a:t>创建函数并将其作为多个进程</a:t>
            </a:r>
            <a:endParaRPr lang="en-US" altLang="zh-CN" dirty="0"/>
          </a:p>
          <a:p>
            <a:pPr>
              <a:lnSpc>
                <a:spcPct val="150000"/>
              </a:lnSpc>
            </a:pPr>
            <a:r>
              <a:rPr lang="zh-CN" altLang="en-US" dirty="0"/>
              <a:t>将进程定义为类。</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 y="4580805"/>
            <a:ext cx="2278783" cy="2278783"/>
          </a:xfrm>
          <a:prstGeom prst="rect">
            <a:avLst/>
          </a:prstGeom>
        </p:spPr>
      </p:pic>
      <p:pic>
        <p:nvPicPr>
          <p:cNvPr id="5" name="图片 4"/>
          <p:cNvPicPr>
            <a:picLocks noChangeAspect="1"/>
          </p:cNvPicPr>
          <p:nvPr/>
        </p:nvPicPr>
        <p:blipFill>
          <a:blip r:embed="rId3"/>
          <a:stretch>
            <a:fillRect/>
          </a:stretch>
        </p:blipFill>
        <p:spPr>
          <a:xfrm>
            <a:off x="3465693" y="2851567"/>
            <a:ext cx="8742459" cy="378983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多进程的几种方法</a:t>
            </a:r>
          </a:p>
        </p:txBody>
      </p:sp>
      <p:sp>
        <p:nvSpPr>
          <p:cNvPr id="2" name="内容占位符 1"/>
          <p:cNvSpPr>
            <a:spLocks noGrp="1"/>
          </p:cNvSpPr>
          <p:nvPr>
            <p:ph idx="13"/>
          </p:nvPr>
        </p:nvSpPr>
        <p:spPr>
          <a:xfrm>
            <a:off x="550590" y="1845618"/>
            <a:ext cx="11178540" cy="5153660"/>
          </a:xfrm>
        </p:spPr>
        <p:txBody>
          <a:bodyPr/>
          <a:lstStyle/>
          <a:p>
            <a:pPr>
              <a:lnSpc>
                <a:spcPct val="150000"/>
              </a:lnSpc>
            </a:pPr>
            <a:r>
              <a:rPr lang="en-US" altLang="zh-CN" dirty="0" smtClean="0"/>
              <a:t>Lock</a:t>
            </a:r>
            <a:r>
              <a:rPr lang="en-US" altLang="zh-CN" dirty="0"/>
              <a:t>:</a:t>
            </a:r>
            <a:r>
              <a:rPr lang="zh-CN" altLang="en-US" dirty="0"/>
              <a:t>可以避免访问资源时的</a:t>
            </a:r>
            <a:r>
              <a:rPr lang="zh-CN" altLang="en-US" dirty="0" smtClean="0"/>
              <a:t>冲突</a:t>
            </a:r>
            <a:endParaRPr lang="en-US" altLang="zh-CN" dirty="0" smtClean="0"/>
          </a:p>
          <a:p>
            <a:pPr>
              <a:lnSpc>
                <a:spcPct val="150000"/>
              </a:lnSpc>
            </a:pPr>
            <a:r>
              <a:rPr lang="en-US" altLang="zh-CN" dirty="0"/>
              <a:t>Pool</a:t>
            </a:r>
            <a:r>
              <a:rPr lang="en-US" altLang="zh-CN" dirty="0" smtClean="0"/>
              <a:t>:</a:t>
            </a:r>
            <a:r>
              <a:rPr lang="zh-CN" altLang="en-US" dirty="0" smtClean="0"/>
              <a:t>可以</a:t>
            </a:r>
            <a:r>
              <a:rPr lang="zh-CN" altLang="en-US" dirty="0"/>
              <a:t>提供指定数量的</a:t>
            </a:r>
            <a:r>
              <a:rPr lang="zh-CN" altLang="en-US" dirty="0" smtClean="0"/>
              <a:t>进程</a:t>
            </a:r>
            <a:endParaRPr lang="en-US" altLang="zh-CN" dirty="0" smtClean="0"/>
          </a:p>
          <a:p>
            <a:pPr>
              <a:lnSpc>
                <a:spcPct val="150000"/>
              </a:lnSpc>
            </a:pPr>
            <a:r>
              <a:rPr lang="en-US" altLang="zh-CN" dirty="0" smtClean="0"/>
              <a:t>Queue</a:t>
            </a:r>
            <a:r>
              <a:rPr lang="en-US" altLang="zh-CN" dirty="0"/>
              <a:t>:</a:t>
            </a:r>
            <a:r>
              <a:rPr lang="zh-CN" altLang="en-US" dirty="0"/>
              <a:t>多进程安全的队列，实现多进程之间的数据传递</a:t>
            </a:r>
            <a:endParaRPr lang="en-US" altLang="zh-CN" dirty="0"/>
          </a:p>
          <a:p>
            <a:pPr>
              <a:lnSpc>
                <a:spcPct val="150000"/>
              </a:lnSpc>
            </a:pPr>
            <a:r>
              <a:rPr lang="en-US" altLang="zh-CN" dirty="0"/>
              <a:t>Pipe:</a:t>
            </a:r>
            <a:r>
              <a:rPr lang="zh-CN" altLang="en-US" dirty="0"/>
              <a:t>实现管道模式下的消息发送与接收</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50590" y="405458"/>
            <a:ext cx="8229600" cy="752475"/>
          </a:xfrm>
        </p:spPr>
        <p:txBody>
          <a:bodyPr>
            <a:normAutofit/>
          </a:bodyPr>
          <a:lstStyle/>
          <a:p>
            <a:pPr algn="l"/>
            <a:r>
              <a:rPr lang="en-US" altLang="zh-CN" sz="4000" dirty="0" smtClean="0"/>
              <a:t>Lock</a:t>
            </a:r>
            <a:endParaRPr lang="zh-CN" altLang="en-US" sz="4000" dirty="0"/>
          </a:p>
        </p:txBody>
      </p:sp>
      <p:sp>
        <p:nvSpPr>
          <p:cNvPr id="2" name="内容占位符 1"/>
          <p:cNvSpPr>
            <a:spLocks noGrp="1"/>
          </p:cNvSpPr>
          <p:nvPr>
            <p:ph idx="13"/>
          </p:nvPr>
        </p:nvSpPr>
        <p:spPr>
          <a:xfrm>
            <a:off x="550590" y="1413570"/>
            <a:ext cx="11178540" cy="5153660"/>
          </a:xfrm>
        </p:spPr>
        <p:txBody>
          <a:bodyPr/>
          <a:lstStyle/>
          <a:p>
            <a:r>
              <a:rPr lang="zh-CN" altLang="en-US" b="1" dirty="0" smtClean="0"/>
              <a:t>同步</a:t>
            </a:r>
            <a:r>
              <a:rPr lang="zh-CN" altLang="en-US" b="1" dirty="0"/>
              <a:t>与</a:t>
            </a:r>
            <a:r>
              <a:rPr lang="zh-CN" altLang="en-US" b="1" dirty="0" smtClean="0"/>
              <a:t>异步</a:t>
            </a:r>
            <a:endParaRPr lang="zh-CN" altLang="en-US" b="1" dirty="0"/>
          </a:p>
          <a:p>
            <a:pPr marL="0" indent="0">
              <a:lnSpc>
                <a:spcPts val="4000"/>
              </a:lnSpc>
              <a:buNone/>
            </a:pPr>
            <a:r>
              <a:rPr lang="zh-CN" altLang="en-US" b="1" dirty="0" smtClean="0">
                <a:solidFill>
                  <a:srgbClr val="00B050"/>
                </a:solidFill>
                <a:latin typeface="微软雅黑 Light" panose="020B0502040204020203" pitchFamily="34" charset="-122"/>
                <a:ea typeface="微软雅黑 Light" panose="020B0502040204020203" pitchFamily="34" charset="-122"/>
              </a:rPr>
              <a:t>       同步</a:t>
            </a:r>
            <a:r>
              <a:rPr lang="zh-CN" altLang="en-US" b="1" dirty="0">
                <a:solidFill>
                  <a:srgbClr val="00B050"/>
                </a:solidFill>
                <a:latin typeface="微软雅黑 Light" panose="020B0502040204020203" pitchFamily="34" charset="-122"/>
                <a:ea typeface="微软雅黑 Light" panose="020B0502040204020203" pitchFamily="34" charset="-122"/>
              </a:rPr>
              <a:t>执行：</a:t>
            </a:r>
            <a:r>
              <a:rPr lang="zh-CN" altLang="en-US" sz="2400" dirty="0">
                <a:latin typeface="微软雅黑 Light" panose="020B0502040204020203" pitchFamily="34" charset="-122"/>
                <a:ea typeface="微软雅黑 Light" panose="020B0502040204020203" pitchFamily="34" charset="-122"/>
              </a:rPr>
              <a:t>一个进程在执行任务时，另一个进程必须等待执行</a:t>
            </a:r>
            <a:r>
              <a:rPr lang="zh-CN" altLang="en-US" sz="2400" dirty="0" smtClean="0">
                <a:latin typeface="微软雅黑 Light" panose="020B0502040204020203" pitchFamily="34" charset="-122"/>
                <a:ea typeface="微软雅黑 Light" panose="020B0502040204020203" pitchFamily="34" charset="-122"/>
              </a:rPr>
              <a:t>完毕，才能</a:t>
            </a:r>
            <a:r>
              <a:rPr lang="zh-CN" altLang="en-US" sz="2400" dirty="0">
                <a:latin typeface="微软雅黑 Light" panose="020B0502040204020203" pitchFamily="34" charset="-122"/>
                <a:ea typeface="微软雅黑 Light" panose="020B0502040204020203" pitchFamily="34" charset="-122"/>
              </a:rPr>
              <a:t>继续</a:t>
            </a:r>
            <a:r>
              <a:rPr lang="zh-CN" altLang="en-US" sz="2400" dirty="0" smtClean="0">
                <a:latin typeface="微软雅黑 Light" panose="020B0502040204020203" pitchFamily="34" charset="-122"/>
                <a:ea typeface="微软雅黑 Light" panose="020B0502040204020203" pitchFamily="34" charset="-122"/>
              </a:rPr>
              <a:t>执行</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加锁</a:t>
            </a:r>
            <a:r>
              <a:rPr lang="zh-CN" altLang="en-US" sz="2400" dirty="0">
                <a:latin typeface="微软雅黑 Light" panose="020B0502040204020203" pitchFamily="34" charset="-122"/>
                <a:ea typeface="微软雅黑 Light" panose="020B0502040204020203" pitchFamily="34" charset="-122"/>
              </a:rPr>
              <a:t>可以保证多个进程修改同一块数据时，同一时间只能有一个任务可以进行</a:t>
            </a:r>
            <a:r>
              <a:rPr lang="zh-CN" altLang="en-US" sz="2400" dirty="0" smtClean="0">
                <a:latin typeface="微软雅黑 Light" panose="020B0502040204020203" pitchFamily="34" charset="-122"/>
                <a:ea typeface="微软雅黑 Light" panose="020B0502040204020203" pitchFamily="34" charset="-122"/>
              </a:rPr>
              <a:t>修改</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没错</a:t>
            </a:r>
            <a:r>
              <a:rPr lang="zh-CN" altLang="en-US" sz="2400" dirty="0">
                <a:latin typeface="微软雅黑 Light" panose="020B0502040204020203" pitchFamily="34" charset="-122"/>
                <a:ea typeface="微软雅黑 Light" panose="020B0502040204020203" pitchFamily="34" charset="-122"/>
              </a:rPr>
              <a:t>，速度是慢了，但牺牲了速度却保证了数据安全。</a:t>
            </a:r>
          </a:p>
          <a:p>
            <a:pPr marL="0" indent="0">
              <a:lnSpc>
                <a:spcPts val="4000"/>
              </a:lnSpc>
              <a:buNone/>
            </a:pPr>
            <a:r>
              <a:rPr lang="zh-CN" altLang="en-US" sz="2400" dirty="0" smtClean="0">
                <a:latin typeface="微软雅黑 Light" panose="020B0502040204020203" pitchFamily="34" charset="-122"/>
                <a:ea typeface="微软雅黑 Light" panose="020B0502040204020203" pitchFamily="34" charset="-122"/>
              </a:rPr>
              <a:t>        </a:t>
            </a:r>
            <a:r>
              <a:rPr lang="zh-CN" altLang="en-US" b="1" dirty="0" smtClean="0">
                <a:solidFill>
                  <a:srgbClr val="7030A0"/>
                </a:solidFill>
                <a:latin typeface="微软雅黑 Light" panose="020B0502040204020203" pitchFamily="34" charset="-122"/>
                <a:ea typeface="微软雅黑 Light" panose="020B0502040204020203" pitchFamily="34" charset="-122"/>
              </a:rPr>
              <a:t>异步</a:t>
            </a:r>
            <a:r>
              <a:rPr lang="zh-CN" altLang="en-US" b="1" dirty="0">
                <a:solidFill>
                  <a:srgbClr val="7030A0"/>
                </a:solidFill>
                <a:latin typeface="微软雅黑 Light" panose="020B0502040204020203" pitchFamily="34" charset="-122"/>
                <a:ea typeface="微软雅黑 Light" panose="020B0502040204020203" pitchFamily="34" charset="-122"/>
              </a:rPr>
              <a:t>执行：</a:t>
            </a:r>
            <a:r>
              <a:rPr lang="zh-CN" altLang="en-US" sz="2400" dirty="0">
                <a:latin typeface="微软雅黑 Light" panose="020B0502040204020203" pitchFamily="34" charset="-122"/>
                <a:ea typeface="微软雅黑 Light" panose="020B0502040204020203" pitchFamily="34" charset="-122"/>
              </a:rPr>
              <a:t>一个进程在执行任务时，另一个进程无需等待其执行完毕就可以执行，当有消息返回时，系统会提醒后者进行处理，这样会很好的提高运行</a:t>
            </a:r>
            <a:r>
              <a:rPr lang="zh-CN" altLang="en-US" sz="2400" dirty="0" smtClean="0">
                <a:latin typeface="微软雅黑 Light" panose="020B0502040204020203" pitchFamily="34" charset="-122"/>
                <a:ea typeface="微软雅黑 Light" panose="020B0502040204020203" pitchFamily="34" charset="-122"/>
              </a:rPr>
              <a:t>效率</a:t>
            </a:r>
            <a:r>
              <a:rPr lang="en-US" altLang="zh-CN" sz="2400" dirty="0" smtClean="0">
                <a:latin typeface="微软雅黑 Light" panose="020B0502040204020203" pitchFamily="34" charset="-122"/>
                <a:ea typeface="微软雅黑 Light" panose="020B0502040204020203" pitchFamily="34" charset="-122"/>
              </a:rPr>
              <a:t>.</a:t>
            </a:r>
            <a:endParaRPr lang="zh-CN" altLang="en-US" sz="2400" dirty="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7694" y="5156869"/>
            <a:ext cx="1702719" cy="170271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50590" y="405458"/>
            <a:ext cx="8229600" cy="752475"/>
          </a:xfrm>
        </p:spPr>
        <p:txBody>
          <a:bodyPr>
            <a:normAutofit/>
          </a:bodyPr>
          <a:lstStyle/>
          <a:p>
            <a:pPr algn="l"/>
            <a:r>
              <a:rPr lang="en-US" altLang="zh-CN" sz="4000" dirty="0" smtClean="0"/>
              <a:t>Lock</a:t>
            </a:r>
            <a:endParaRPr lang="zh-CN" altLang="en-US" sz="4000" dirty="0"/>
          </a:p>
        </p:txBody>
      </p:sp>
      <p:pic>
        <p:nvPicPr>
          <p:cNvPr id="5" name="图片 4"/>
          <p:cNvPicPr>
            <a:picLocks noChangeAspect="1"/>
          </p:cNvPicPr>
          <p:nvPr/>
        </p:nvPicPr>
        <p:blipFill>
          <a:blip r:embed="rId2"/>
          <a:stretch>
            <a:fillRect/>
          </a:stretch>
        </p:blipFill>
        <p:spPr>
          <a:xfrm>
            <a:off x="1918742" y="549475"/>
            <a:ext cx="8737740" cy="631011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50590" y="549474"/>
            <a:ext cx="8229600" cy="752475"/>
          </a:xfrm>
        </p:spPr>
        <p:txBody>
          <a:bodyPr>
            <a:normAutofit/>
          </a:bodyPr>
          <a:lstStyle/>
          <a:p>
            <a:pPr algn="l"/>
            <a:r>
              <a:rPr lang="en-US" altLang="zh-CN" sz="4000" dirty="0" smtClean="0"/>
              <a:t>Pool</a:t>
            </a:r>
            <a:endParaRPr lang="zh-CN" altLang="en-US" sz="4000" dirty="0"/>
          </a:p>
        </p:txBody>
      </p:sp>
      <p:sp>
        <p:nvSpPr>
          <p:cNvPr id="2" name="内容占位符 1"/>
          <p:cNvSpPr>
            <a:spLocks noGrp="1"/>
          </p:cNvSpPr>
          <p:nvPr>
            <p:ph idx="13"/>
          </p:nvPr>
        </p:nvSpPr>
        <p:spPr>
          <a:xfrm>
            <a:off x="550590" y="1705928"/>
            <a:ext cx="11178540" cy="5153660"/>
          </a:xfrm>
        </p:spPr>
        <p:txBody>
          <a:bodyPr>
            <a:normAutofit/>
          </a:bodyPr>
          <a:lstStyle/>
          <a:p>
            <a:pPr>
              <a:lnSpc>
                <a:spcPts val="4000"/>
              </a:lnSpc>
            </a:pPr>
            <a:r>
              <a:rPr lang="en-US" altLang="zh-CN" sz="2400" dirty="0"/>
              <a:t>Pool</a:t>
            </a:r>
            <a:r>
              <a:rPr lang="zh-CN" altLang="en-US" sz="2400" dirty="0"/>
              <a:t>可以提供指定数量的进程，供用户调用，当有新的请求提交到</a:t>
            </a:r>
            <a:r>
              <a:rPr lang="en-US" altLang="zh-CN" sz="2400" dirty="0"/>
              <a:t>pool</a:t>
            </a:r>
            <a:r>
              <a:rPr lang="zh-CN" altLang="en-US" sz="2400" dirty="0"/>
              <a:t>中时，如果池还没有满，那么就会创建一个新的进程用来执行该请求；但如果池中的进程数已经达到规定最大值，那么该请求就会等待，直到池中有进程结束，才会创建新的进程</a:t>
            </a:r>
            <a:r>
              <a:rPr lang="zh-CN" altLang="en-US" sz="2400" dirty="0" smtClean="0"/>
              <a:t>来执行它</a:t>
            </a:r>
            <a:r>
              <a:rPr lang="zh-CN" altLang="en-US" sz="2400" dirty="0"/>
              <a:t>。</a:t>
            </a:r>
          </a:p>
          <a:p>
            <a:pPr marL="0" indent="0">
              <a:lnSpc>
                <a:spcPts val="4000"/>
              </a:lnSpc>
              <a:buNone/>
            </a:pPr>
            <a:r>
              <a:rPr lang="zh-CN" altLang="en-US" sz="2400" dirty="0" smtClean="0">
                <a:latin typeface="微软雅黑 Light" panose="020B0502040204020203" pitchFamily="34" charset="-122"/>
                <a:ea typeface="微软雅黑 Light" panose="020B0502040204020203" pitchFamily="34" charset="-122"/>
              </a:rPr>
              <a:t>       </a:t>
            </a:r>
            <a:endParaRPr lang="zh-CN" altLang="en-US" sz="2000" dirty="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7693" y="5222413"/>
            <a:ext cx="1702719" cy="170271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50590" y="405458"/>
            <a:ext cx="8229600" cy="752475"/>
          </a:xfrm>
        </p:spPr>
        <p:txBody>
          <a:bodyPr>
            <a:normAutofit/>
          </a:bodyPr>
          <a:lstStyle/>
          <a:p>
            <a:pPr algn="l"/>
            <a:r>
              <a:rPr lang="en-US" altLang="zh-CN" sz="4000" dirty="0" smtClean="0"/>
              <a:t>Pool</a:t>
            </a:r>
            <a:r>
              <a:rPr lang="zh-CN" altLang="en-US" sz="4000" dirty="0" smtClean="0"/>
              <a:t>方法</a:t>
            </a:r>
            <a:endParaRPr lang="zh-CN" altLang="en-US" sz="4000" dirty="0"/>
          </a:p>
        </p:txBody>
      </p:sp>
      <p:sp>
        <p:nvSpPr>
          <p:cNvPr id="2" name="内容占位符 1"/>
          <p:cNvSpPr>
            <a:spLocks noGrp="1"/>
          </p:cNvSpPr>
          <p:nvPr>
            <p:ph idx="13"/>
          </p:nvPr>
        </p:nvSpPr>
        <p:spPr>
          <a:xfrm>
            <a:off x="550590" y="1341562"/>
            <a:ext cx="11178540" cy="5153660"/>
          </a:xfrm>
        </p:spPr>
        <p:txBody>
          <a:bodyPr>
            <a:normAutofit fontScale="92500"/>
          </a:bodyPr>
          <a:lstStyle/>
          <a:p>
            <a:pPr>
              <a:lnSpc>
                <a:spcPts val="4000"/>
              </a:lnSpc>
            </a:pPr>
            <a:r>
              <a:rPr lang="zh-CN" altLang="en-US" sz="2600" b="1" dirty="0">
                <a:solidFill>
                  <a:srgbClr val="00B050"/>
                </a:solidFill>
              </a:rPr>
              <a:t>进程池方法：  </a:t>
            </a:r>
            <a:endParaRPr lang="en-US" altLang="zh-CN" sz="2600" b="1" dirty="0" smtClean="0">
              <a:solidFill>
                <a:srgbClr val="00B050"/>
              </a:solidFill>
            </a:endParaRPr>
          </a:p>
          <a:p>
            <a:pPr marL="0" indent="0">
              <a:lnSpc>
                <a:spcPts val="4000"/>
              </a:lnSpc>
              <a:buNone/>
            </a:pPr>
            <a:r>
              <a:rPr lang="en-US" altLang="zh-CN" sz="2600" b="1" dirty="0" smtClean="0">
                <a:solidFill>
                  <a:schemeClr val="accent1"/>
                </a:solidFill>
              </a:rPr>
              <a:t>apply(</a:t>
            </a:r>
            <a:r>
              <a:rPr lang="en-US" altLang="zh-CN" sz="2600" b="1" dirty="0" err="1" smtClean="0">
                <a:solidFill>
                  <a:schemeClr val="accent1"/>
                </a:solidFill>
              </a:rPr>
              <a:t>func</a:t>
            </a:r>
            <a:r>
              <a:rPr lang="en-US" altLang="zh-CN" sz="2600" b="1" dirty="0">
                <a:solidFill>
                  <a:schemeClr val="accent1"/>
                </a:solidFill>
              </a:rPr>
              <a:t>[, </a:t>
            </a:r>
            <a:r>
              <a:rPr lang="en-US" altLang="zh-CN" sz="2600" b="1" dirty="0" err="1">
                <a:solidFill>
                  <a:schemeClr val="accent1"/>
                </a:solidFill>
              </a:rPr>
              <a:t>args</a:t>
            </a:r>
            <a:r>
              <a:rPr lang="en-US" altLang="zh-CN" sz="2600" b="1" dirty="0">
                <a:solidFill>
                  <a:schemeClr val="accent1"/>
                </a:solidFill>
              </a:rPr>
              <a:t>[, </a:t>
            </a:r>
            <a:r>
              <a:rPr lang="en-US" altLang="zh-CN" sz="2600" b="1" dirty="0" err="1">
                <a:solidFill>
                  <a:schemeClr val="accent1"/>
                </a:solidFill>
              </a:rPr>
              <a:t>kwds</a:t>
            </a:r>
            <a:r>
              <a:rPr lang="en-US" altLang="zh-CN" sz="2600" b="1" dirty="0">
                <a:solidFill>
                  <a:schemeClr val="accent1"/>
                </a:solidFill>
              </a:rPr>
              <a:t>]])</a:t>
            </a:r>
            <a:r>
              <a:rPr lang="zh-CN" altLang="en-US" sz="2600" b="1" dirty="0">
                <a:solidFill>
                  <a:schemeClr val="accent1"/>
                </a:solidFill>
              </a:rPr>
              <a:t>： </a:t>
            </a:r>
            <a:r>
              <a:rPr lang="zh-CN" altLang="en-US" sz="2400" dirty="0"/>
              <a:t>阻塞的执行，比如创建一个有</a:t>
            </a:r>
            <a:r>
              <a:rPr lang="en-US" altLang="zh-CN" sz="2400" dirty="0"/>
              <a:t>3</a:t>
            </a:r>
            <a:r>
              <a:rPr lang="zh-CN" altLang="en-US" sz="2400" dirty="0"/>
              <a:t>个线程的线程池，当执行时是创建完一</a:t>
            </a:r>
            <a:r>
              <a:rPr lang="zh-CN" altLang="en-US" sz="2400" dirty="0" smtClean="0"/>
              <a:t>个</a:t>
            </a:r>
            <a:r>
              <a:rPr lang="en-US" altLang="zh-CN" sz="2400" dirty="0" smtClean="0"/>
              <a:t>,</a:t>
            </a:r>
            <a:r>
              <a:rPr lang="zh-CN" altLang="en-US" sz="2400" dirty="0" smtClean="0"/>
              <a:t>执行</a:t>
            </a:r>
            <a:r>
              <a:rPr lang="zh-CN" altLang="en-US" sz="2400" dirty="0"/>
              <a:t>完</a:t>
            </a:r>
            <a:r>
              <a:rPr lang="zh-CN" altLang="en-US" sz="2400" dirty="0" smtClean="0"/>
              <a:t>函数再创建</a:t>
            </a:r>
            <a:r>
              <a:rPr lang="zh-CN" altLang="en-US" sz="2400" dirty="0"/>
              <a:t>另一个，变成一个线性的</a:t>
            </a:r>
            <a:r>
              <a:rPr lang="zh-CN" altLang="en-US" sz="2400" dirty="0" smtClean="0"/>
              <a:t>执行</a:t>
            </a:r>
            <a:r>
              <a:rPr lang="en-US" altLang="zh-CN" sz="2400" dirty="0"/>
              <a:t>.</a:t>
            </a:r>
            <a:r>
              <a:rPr lang="zh-CN" altLang="en-US" sz="2400" dirty="0" smtClean="0"/>
              <a:t>  </a:t>
            </a:r>
            <a:r>
              <a:rPr lang="en-US" altLang="zh-CN" sz="2400" b="1" dirty="0" err="1">
                <a:solidFill>
                  <a:schemeClr val="accent1"/>
                </a:solidFill>
              </a:rPr>
              <a:t>apply_async</a:t>
            </a:r>
            <a:r>
              <a:rPr lang="en-US" altLang="zh-CN" sz="2400" b="1" dirty="0">
                <a:solidFill>
                  <a:schemeClr val="accent1"/>
                </a:solidFill>
              </a:rPr>
              <a:t>(</a:t>
            </a:r>
            <a:r>
              <a:rPr lang="en-US" altLang="zh-CN" sz="2400" b="1" dirty="0" err="1">
                <a:solidFill>
                  <a:schemeClr val="accent1"/>
                </a:solidFill>
              </a:rPr>
              <a:t>func</a:t>
            </a:r>
            <a:r>
              <a:rPr lang="en-US" altLang="zh-CN" sz="2400" b="1" dirty="0">
                <a:solidFill>
                  <a:schemeClr val="accent1"/>
                </a:solidFill>
              </a:rPr>
              <a:t>[, </a:t>
            </a:r>
            <a:r>
              <a:rPr lang="en-US" altLang="zh-CN" sz="2600" b="1" dirty="0" err="1">
                <a:solidFill>
                  <a:schemeClr val="accent1"/>
                </a:solidFill>
              </a:rPr>
              <a:t>args</a:t>
            </a:r>
            <a:r>
              <a:rPr lang="en-US" altLang="zh-CN" sz="2600" b="1" dirty="0">
                <a:solidFill>
                  <a:schemeClr val="accent1"/>
                </a:solidFill>
              </a:rPr>
              <a:t>[, </a:t>
            </a:r>
            <a:r>
              <a:rPr lang="en-US" altLang="zh-CN" sz="2600" b="1" dirty="0" err="1">
                <a:solidFill>
                  <a:schemeClr val="accent1"/>
                </a:solidFill>
              </a:rPr>
              <a:t>kwds</a:t>
            </a:r>
            <a:r>
              <a:rPr lang="en-US" altLang="zh-CN" sz="2600" b="1" dirty="0">
                <a:solidFill>
                  <a:schemeClr val="accent1"/>
                </a:solidFill>
              </a:rPr>
              <a:t>[, callback]]]) </a:t>
            </a:r>
            <a:r>
              <a:rPr lang="zh-CN" altLang="en-US" sz="2600" b="1" dirty="0">
                <a:solidFill>
                  <a:schemeClr val="accent1"/>
                </a:solidFill>
              </a:rPr>
              <a:t>： </a:t>
            </a:r>
            <a:r>
              <a:rPr lang="zh-CN" altLang="en-US" sz="2400" dirty="0"/>
              <a:t>它是非阻塞执行，同时创建</a:t>
            </a:r>
            <a:r>
              <a:rPr lang="en-US" altLang="zh-CN" sz="2400" dirty="0"/>
              <a:t>3</a:t>
            </a:r>
            <a:r>
              <a:rPr lang="zh-CN" altLang="en-US" sz="2400" dirty="0"/>
              <a:t>个线程的线城池，同时执行，只要有一个执行完立刻放回池子待下一个执行，</a:t>
            </a:r>
            <a:r>
              <a:rPr lang="zh-CN" altLang="en-US" sz="2400" b="1" dirty="0">
                <a:solidFill>
                  <a:srgbClr val="FF0000"/>
                </a:solidFill>
              </a:rPr>
              <a:t>并行</a:t>
            </a:r>
            <a:r>
              <a:rPr lang="zh-CN" altLang="en-US" sz="2400" dirty="0"/>
              <a:t>的执行 </a:t>
            </a:r>
            <a:r>
              <a:rPr lang="en-US" altLang="zh-CN" sz="2400" dirty="0" smtClean="0"/>
              <a:t>.</a:t>
            </a:r>
            <a:r>
              <a:rPr lang="zh-CN" altLang="en-US" sz="2400" dirty="0" smtClean="0"/>
              <a:t> </a:t>
            </a:r>
            <a:endParaRPr lang="en-US" altLang="zh-CN" sz="2400" dirty="0" smtClean="0"/>
          </a:p>
          <a:p>
            <a:pPr marL="0" indent="0">
              <a:lnSpc>
                <a:spcPts val="4000"/>
              </a:lnSpc>
              <a:buNone/>
            </a:pPr>
            <a:r>
              <a:rPr lang="en-US" altLang="zh-CN" sz="2600" b="1" dirty="0" smtClean="0">
                <a:solidFill>
                  <a:schemeClr val="accent1"/>
                </a:solidFill>
              </a:rPr>
              <a:t>close</a:t>
            </a:r>
            <a:r>
              <a:rPr lang="en-US" altLang="zh-CN" sz="2600" b="1" dirty="0">
                <a:solidFill>
                  <a:schemeClr val="accent1"/>
                </a:solidFill>
              </a:rPr>
              <a:t>()</a:t>
            </a:r>
            <a:r>
              <a:rPr lang="zh-CN" altLang="en-US" sz="2600" b="1" dirty="0">
                <a:solidFill>
                  <a:schemeClr val="accent1"/>
                </a:solidFill>
              </a:rPr>
              <a:t>： </a:t>
            </a:r>
            <a:r>
              <a:rPr lang="zh-CN" altLang="en-US" sz="2400" dirty="0"/>
              <a:t>关闭</a:t>
            </a:r>
            <a:r>
              <a:rPr lang="en-US" altLang="zh-CN" sz="2400" dirty="0"/>
              <a:t>pool</a:t>
            </a:r>
            <a:r>
              <a:rPr lang="zh-CN" altLang="en-US" sz="2400" dirty="0"/>
              <a:t>，使其不在接受新的任务。  </a:t>
            </a:r>
            <a:endParaRPr lang="en-US" altLang="zh-CN" sz="2400" dirty="0" smtClean="0"/>
          </a:p>
          <a:p>
            <a:pPr marL="0" indent="0">
              <a:lnSpc>
                <a:spcPts val="4000"/>
              </a:lnSpc>
              <a:buNone/>
            </a:pPr>
            <a:r>
              <a:rPr lang="en-US" altLang="zh-CN" b="1" dirty="0">
                <a:solidFill>
                  <a:schemeClr val="accent1"/>
                </a:solidFill>
              </a:rPr>
              <a:t>terminate() </a:t>
            </a:r>
            <a:r>
              <a:rPr lang="zh-CN" altLang="en-US" b="1" dirty="0">
                <a:solidFill>
                  <a:schemeClr val="accent1"/>
                </a:solidFill>
              </a:rPr>
              <a:t>： </a:t>
            </a:r>
            <a:r>
              <a:rPr lang="zh-CN" altLang="en-US" sz="2400" dirty="0"/>
              <a:t>结束工作进程，不在处理未完成的任务。  </a:t>
            </a:r>
            <a:endParaRPr lang="en-US" altLang="zh-CN" sz="2400" dirty="0" smtClean="0"/>
          </a:p>
          <a:p>
            <a:pPr marL="0" indent="0">
              <a:lnSpc>
                <a:spcPts val="4000"/>
              </a:lnSpc>
              <a:buNone/>
            </a:pPr>
            <a:r>
              <a:rPr lang="en-US" altLang="zh-CN" sz="2600" b="1" dirty="0" smtClean="0">
                <a:solidFill>
                  <a:schemeClr val="accent1"/>
                </a:solidFill>
              </a:rPr>
              <a:t>join(): </a:t>
            </a:r>
            <a:r>
              <a:rPr lang="zh-CN" altLang="en-US" sz="2400" dirty="0"/>
              <a:t>主进程阻塞，等待子进程的退出， </a:t>
            </a:r>
            <a:r>
              <a:rPr lang="en-US" altLang="zh-CN" sz="2400" dirty="0"/>
              <a:t>join</a:t>
            </a:r>
            <a:r>
              <a:rPr lang="zh-CN" altLang="en-US" sz="2400" dirty="0"/>
              <a:t>方法要在</a:t>
            </a:r>
            <a:r>
              <a:rPr lang="en-US" altLang="zh-CN" sz="2400" dirty="0"/>
              <a:t>close</a:t>
            </a:r>
            <a:r>
              <a:rPr lang="zh-CN" altLang="en-US" sz="2400" dirty="0"/>
              <a:t>或</a:t>
            </a:r>
            <a:r>
              <a:rPr lang="en-US" altLang="zh-CN" sz="2400" dirty="0"/>
              <a:t>terminate</a:t>
            </a:r>
            <a:r>
              <a:rPr lang="zh-CN" altLang="en-US" sz="2400" dirty="0"/>
              <a:t>之后使用</a:t>
            </a:r>
            <a:r>
              <a:rPr lang="zh-CN" altLang="en-US" sz="2400" dirty="0" smtClean="0"/>
              <a:t>。</a:t>
            </a:r>
            <a:endParaRPr lang="en-US" altLang="zh-CN" sz="2400" dirty="0" smtClean="0"/>
          </a:p>
          <a:p>
            <a:pPr marL="0" indent="0">
              <a:lnSpc>
                <a:spcPts val="4000"/>
              </a:lnSpc>
              <a:buNone/>
            </a:pPr>
            <a:endParaRPr lang="zh-CN" altLang="en-US" sz="20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5925116" y="1241"/>
            <a:ext cx="6265297" cy="5071323"/>
            <a:chOff x="6427694" y="152395"/>
            <a:chExt cx="5764306" cy="4665805"/>
          </a:xfrm>
        </p:grpSpPr>
        <p:sp>
          <p:nvSpPr>
            <p:cNvPr id="93" name="等腰三角形 92"/>
            <p:cNvSpPr/>
            <p:nvPr/>
          </p:nvSpPr>
          <p:spPr>
            <a:xfrm rot="16200000" flipH="1">
              <a:off x="10563114" y="360844"/>
              <a:ext cx="1837335" cy="14204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等腰三角形 93"/>
            <p:cNvSpPr/>
            <p:nvPr/>
          </p:nvSpPr>
          <p:spPr>
            <a:xfrm rot="5400000" flipH="1">
              <a:off x="10563112" y="1303666"/>
              <a:ext cx="1837335" cy="14204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等腰三角形 94"/>
            <p:cNvSpPr/>
            <p:nvPr/>
          </p:nvSpPr>
          <p:spPr>
            <a:xfrm rot="16200000" flipH="1">
              <a:off x="10563114" y="2246487"/>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等腰三角形 95"/>
            <p:cNvSpPr/>
            <p:nvPr/>
          </p:nvSpPr>
          <p:spPr>
            <a:xfrm rot="5400000" flipH="1">
              <a:off x="9114239" y="360847"/>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等腰三角形 96"/>
            <p:cNvSpPr/>
            <p:nvPr/>
          </p:nvSpPr>
          <p:spPr>
            <a:xfrm rot="16200000" flipH="1">
              <a:off x="9122951" y="1303666"/>
              <a:ext cx="1837335" cy="14204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639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等腰三角形 97"/>
            <p:cNvSpPr/>
            <p:nvPr/>
          </p:nvSpPr>
          <p:spPr>
            <a:xfrm rot="5400000" flipH="1">
              <a:off x="9120882" y="2246490"/>
              <a:ext cx="1837335" cy="14204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等腰三角形 98"/>
            <p:cNvSpPr/>
            <p:nvPr/>
          </p:nvSpPr>
          <p:spPr>
            <a:xfrm rot="16200000" flipH="1">
              <a:off x="7659407" y="360844"/>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等腰三角形 99"/>
            <p:cNvSpPr/>
            <p:nvPr/>
          </p:nvSpPr>
          <p:spPr>
            <a:xfrm rot="16200000" flipH="1">
              <a:off x="9122668" y="318931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等腰三角形 100"/>
            <p:cNvSpPr/>
            <p:nvPr/>
          </p:nvSpPr>
          <p:spPr>
            <a:xfrm rot="5400000" flipH="1">
              <a:off x="7659407" y="130366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等腰三角形 101"/>
            <p:cNvSpPr/>
            <p:nvPr/>
          </p:nvSpPr>
          <p:spPr>
            <a:xfrm rot="16200000" flipH="1">
              <a:off x="6219245" y="1303664"/>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3" name="文本框 102"/>
          <p:cNvSpPr txBox="1"/>
          <p:nvPr/>
        </p:nvSpPr>
        <p:spPr>
          <a:xfrm flipH="1">
            <a:off x="3940667" y="4364770"/>
            <a:ext cx="4321724" cy="707794"/>
          </a:xfrm>
          <a:prstGeom prst="rect">
            <a:avLst/>
          </a:prstGeom>
          <a:noFill/>
        </p:spPr>
        <p:txBody>
          <a:bodyPr wrap="square" rtlCol="0">
            <a:spAutoFit/>
          </a:bodyPr>
          <a:lstStyle/>
          <a:p>
            <a:pPr marL="0" lvl="1"/>
            <a:r>
              <a:rPr lang="en-US" altLang="zh-CN" sz="4000" b="1" dirty="0" smtClean="0">
                <a:solidFill>
                  <a:schemeClr val="accent1"/>
                </a:solidFill>
                <a:latin typeface="微软雅黑" panose="020B0503020204020204" pitchFamily="34" charset="-122"/>
                <a:ea typeface="微软雅黑" panose="020B0503020204020204" pitchFamily="34" charset="-122"/>
              </a:rPr>
              <a:t>time</a:t>
            </a:r>
            <a:r>
              <a:rPr lang="zh-CN" altLang="en-US" sz="4000" b="1" dirty="0" smtClean="0">
                <a:solidFill>
                  <a:schemeClr val="accent1"/>
                </a:solidFill>
                <a:latin typeface="微软雅黑" panose="020B0503020204020204" pitchFamily="34" charset="-122"/>
                <a:ea typeface="微软雅黑" panose="020B0503020204020204" pitchFamily="34" charset="-122"/>
              </a:rPr>
              <a:t>模块</a:t>
            </a:r>
            <a:endParaRPr lang="en-US" altLang="zh-CN" sz="4000" b="1" dirty="0">
              <a:solidFill>
                <a:schemeClr val="accent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443368" y="3785224"/>
            <a:ext cx="2742843" cy="1938740"/>
          </a:xfrm>
          <a:prstGeom prst="rect">
            <a:avLst/>
          </a:prstGeom>
          <a:noFill/>
        </p:spPr>
        <p:txBody>
          <a:bodyPr wrap="square" rtlCol="0">
            <a:spAutoFit/>
          </a:bodyPr>
          <a:lstStyle/>
          <a:p>
            <a:pPr algn="ctr"/>
            <a:r>
              <a:rPr lang="en-US" altLang="zh-CN"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zh-CN" altLang="en-US"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等腰三角形 104"/>
          <p:cNvSpPr/>
          <p:nvPr/>
        </p:nvSpPr>
        <p:spPr>
          <a:xfrm rot="5400000">
            <a:off x="2830065" y="4319755"/>
            <a:ext cx="998222" cy="8605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6" name="图片 10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36400" y="295554"/>
            <a:ext cx="1520588" cy="513576"/>
          </a:xfrm>
          <a:prstGeom prst="rect">
            <a:avLst/>
          </a:prstGeom>
        </p:spPr>
      </p:pic>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50590" y="549474"/>
            <a:ext cx="8229600" cy="752475"/>
          </a:xfrm>
        </p:spPr>
        <p:txBody>
          <a:bodyPr>
            <a:normAutofit/>
          </a:bodyPr>
          <a:lstStyle/>
          <a:p>
            <a:pPr algn="l"/>
            <a:r>
              <a:rPr lang="en-US" altLang="zh-CN" sz="4000" dirty="0" smtClean="0"/>
              <a:t>Pool</a:t>
            </a:r>
            <a:endParaRPr lang="zh-CN" altLang="en-US" sz="40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550" y="5092462"/>
            <a:ext cx="1788790" cy="1788790"/>
          </a:xfrm>
          <a:prstGeom prst="rect">
            <a:avLst/>
          </a:prstGeom>
        </p:spPr>
      </p:pic>
      <p:pic>
        <p:nvPicPr>
          <p:cNvPr id="2" name="图片 1"/>
          <p:cNvPicPr>
            <a:picLocks noChangeAspect="1"/>
          </p:cNvPicPr>
          <p:nvPr/>
        </p:nvPicPr>
        <p:blipFill>
          <a:blip r:embed="rId3"/>
          <a:stretch>
            <a:fillRect/>
          </a:stretch>
        </p:blipFill>
        <p:spPr>
          <a:xfrm>
            <a:off x="1295400" y="1454150"/>
            <a:ext cx="7484745" cy="43586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54646" y="405458"/>
            <a:ext cx="8229600" cy="752475"/>
          </a:xfrm>
        </p:spPr>
        <p:txBody>
          <a:bodyPr>
            <a:normAutofit/>
          </a:bodyPr>
          <a:lstStyle/>
          <a:p>
            <a:pPr algn="l"/>
            <a:r>
              <a:rPr lang="en-US" altLang="zh-CN" sz="3600" dirty="0" smtClean="0"/>
              <a:t>Queue</a:t>
            </a:r>
            <a:endParaRPr lang="zh-CN" altLang="en-US" sz="3600" dirty="0"/>
          </a:p>
        </p:txBody>
      </p:sp>
      <p:sp>
        <p:nvSpPr>
          <p:cNvPr id="2" name="内容占位符 1"/>
          <p:cNvSpPr>
            <a:spLocks noGrp="1"/>
          </p:cNvSpPr>
          <p:nvPr>
            <p:ph idx="13"/>
          </p:nvPr>
        </p:nvSpPr>
        <p:spPr>
          <a:xfrm>
            <a:off x="766614" y="2599839"/>
            <a:ext cx="11178540" cy="5153660"/>
          </a:xfrm>
        </p:spPr>
        <p:txBody>
          <a:bodyPr>
            <a:normAutofit/>
          </a:bodyPr>
          <a:lstStyle/>
          <a:p>
            <a:pPr>
              <a:lnSpc>
                <a:spcPct val="150000"/>
              </a:lnSpc>
            </a:pPr>
            <a:r>
              <a:rPr lang="zh-CN" altLang="en-US" sz="2400" dirty="0"/>
              <a:t>创建队列的类（底层就是以管道和锁定的方式实现）</a:t>
            </a:r>
            <a:r>
              <a:rPr lang="zh-CN" altLang="en-US" sz="2400" dirty="0" smtClean="0"/>
              <a:t>：</a:t>
            </a:r>
            <a:endParaRPr lang="en-US" altLang="zh-CN" sz="2400" dirty="0" smtClean="0"/>
          </a:p>
          <a:p>
            <a:pPr marL="0" indent="0">
              <a:lnSpc>
                <a:spcPct val="150000"/>
              </a:lnSpc>
              <a:buNone/>
            </a:pPr>
            <a:r>
              <a:rPr lang="en-US" altLang="zh-CN" sz="2400" dirty="0" smtClean="0"/>
              <a:t>Queue</a:t>
            </a:r>
            <a:r>
              <a:rPr lang="en-US" altLang="zh-CN" sz="2400" dirty="0"/>
              <a:t>([</a:t>
            </a:r>
            <a:r>
              <a:rPr lang="en-US" altLang="zh-CN" sz="2400" dirty="0" err="1"/>
              <a:t>maxsize</a:t>
            </a:r>
            <a:r>
              <a:rPr lang="en-US" altLang="zh-CN" sz="2400" dirty="0"/>
              <a:t>]):</a:t>
            </a:r>
            <a:r>
              <a:rPr lang="zh-CN" altLang="en-US" sz="2400" dirty="0"/>
              <a:t>创建共享的进程队列，</a:t>
            </a:r>
            <a:r>
              <a:rPr lang="en-US" altLang="zh-CN" sz="2400" dirty="0"/>
              <a:t>Queue</a:t>
            </a:r>
            <a:r>
              <a:rPr lang="zh-CN" altLang="en-US" sz="2400" dirty="0"/>
              <a:t>是多进程安全的队列，可以使用</a:t>
            </a:r>
            <a:r>
              <a:rPr lang="en-US" altLang="zh-CN" sz="2400" dirty="0"/>
              <a:t>Queue</a:t>
            </a:r>
            <a:r>
              <a:rPr lang="zh-CN" altLang="en-US" sz="2400" dirty="0"/>
              <a:t>实现多进程之间的数据传递。      </a:t>
            </a:r>
            <a:endParaRPr lang="en-US" altLang="zh-CN" sz="2400" dirty="0" smtClean="0"/>
          </a:p>
          <a:p>
            <a:pPr marL="0" indent="0">
              <a:lnSpc>
                <a:spcPct val="150000"/>
              </a:lnSpc>
              <a:buNone/>
            </a:pPr>
            <a:r>
              <a:rPr lang="zh-CN" altLang="en-US" sz="2400" dirty="0" smtClean="0"/>
              <a:t>参数介绍：</a:t>
            </a:r>
            <a:r>
              <a:rPr lang="en-US" altLang="zh-CN" sz="2400" dirty="0" err="1" smtClean="0"/>
              <a:t>maxsize</a:t>
            </a:r>
            <a:r>
              <a:rPr lang="zh-CN" altLang="en-US" sz="2400" dirty="0"/>
              <a:t>是队列中允许最大项数，省略则无大小限制。</a:t>
            </a:r>
          </a:p>
        </p:txBody>
      </p:sp>
      <p:sp>
        <p:nvSpPr>
          <p:cNvPr id="4" name="矩形 3"/>
          <p:cNvSpPr/>
          <p:nvPr/>
        </p:nvSpPr>
        <p:spPr>
          <a:xfrm>
            <a:off x="550169" y="1417253"/>
            <a:ext cx="10585597" cy="990015"/>
          </a:xfrm>
          <a:prstGeom prst="rect">
            <a:avLst/>
          </a:prstGeom>
        </p:spPr>
        <p:txBody>
          <a:bodyPr wrap="square">
            <a:spAutoFit/>
          </a:bodyPr>
          <a:lstStyle/>
          <a:p>
            <a:pPr>
              <a:lnSpc>
                <a:spcPts val="3500"/>
              </a:lnSpc>
            </a:pPr>
            <a:r>
              <a:rPr lang="zh-CN" altLang="en-US" b="1" dirty="0" smtClean="0">
                <a:solidFill>
                  <a:srgbClr val="7030A0"/>
                </a:solidFill>
                <a:latin typeface="+mn-ea"/>
              </a:rPr>
              <a:t>      进程</a:t>
            </a:r>
            <a:r>
              <a:rPr lang="zh-CN" altLang="en-US" b="1" dirty="0">
                <a:solidFill>
                  <a:srgbClr val="7030A0"/>
                </a:solidFill>
                <a:latin typeface="+mn-ea"/>
              </a:rPr>
              <a:t>彼此之间互相隔离，要实现进程间通信（</a:t>
            </a:r>
            <a:r>
              <a:rPr lang="en-US" altLang="zh-CN" b="1" dirty="0">
                <a:solidFill>
                  <a:srgbClr val="7030A0"/>
                </a:solidFill>
                <a:latin typeface="+mn-ea"/>
              </a:rPr>
              <a:t>IPC</a:t>
            </a:r>
            <a:r>
              <a:rPr lang="zh-CN" altLang="en-US" b="1" dirty="0" smtClean="0">
                <a:solidFill>
                  <a:srgbClr val="7030A0"/>
                </a:solidFill>
                <a:latin typeface="+mn-ea"/>
              </a:rPr>
              <a:t>）</a:t>
            </a:r>
            <a:r>
              <a:rPr lang="en-US" altLang="zh-CN" b="1" dirty="0" smtClean="0">
                <a:solidFill>
                  <a:srgbClr val="7030A0"/>
                </a:solidFill>
                <a:latin typeface="+mn-ea"/>
              </a:rPr>
              <a:t>,multiprocessing</a:t>
            </a:r>
            <a:r>
              <a:rPr lang="zh-CN" altLang="en-US" b="1" dirty="0">
                <a:solidFill>
                  <a:srgbClr val="7030A0"/>
                </a:solidFill>
                <a:latin typeface="+mn-ea"/>
              </a:rPr>
              <a:t>模块支持两种形式：</a:t>
            </a:r>
            <a:r>
              <a:rPr lang="zh-CN" altLang="en-US" b="1" dirty="0" smtClean="0">
                <a:solidFill>
                  <a:srgbClr val="7030A0"/>
                </a:solidFill>
                <a:latin typeface="+mn-ea"/>
              </a:rPr>
              <a:t>队列</a:t>
            </a:r>
            <a:r>
              <a:rPr lang="en-US" altLang="zh-CN" b="1" dirty="0" smtClean="0">
                <a:solidFill>
                  <a:srgbClr val="7030A0"/>
                </a:solidFill>
                <a:latin typeface="+mn-ea"/>
              </a:rPr>
              <a:t>Queue</a:t>
            </a:r>
            <a:r>
              <a:rPr lang="zh-CN" altLang="en-US" b="1" dirty="0" smtClean="0">
                <a:solidFill>
                  <a:srgbClr val="7030A0"/>
                </a:solidFill>
                <a:latin typeface="+mn-ea"/>
              </a:rPr>
              <a:t>和管道</a:t>
            </a:r>
            <a:r>
              <a:rPr lang="en-US" altLang="zh-CN" b="1" dirty="0" smtClean="0">
                <a:solidFill>
                  <a:srgbClr val="7030A0"/>
                </a:solidFill>
                <a:latin typeface="+mn-ea"/>
              </a:rPr>
              <a:t>Pipe</a:t>
            </a:r>
            <a:r>
              <a:rPr lang="zh-CN" altLang="en-US" b="1" dirty="0" smtClean="0">
                <a:solidFill>
                  <a:srgbClr val="7030A0"/>
                </a:solidFill>
                <a:latin typeface="+mn-ea"/>
              </a:rPr>
              <a:t>，</a:t>
            </a:r>
            <a:r>
              <a:rPr lang="zh-CN" altLang="en-US" b="1" dirty="0">
                <a:solidFill>
                  <a:srgbClr val="7030A0"/>
                </a:solidFill>
                <a:latin typeface="+mn-ea"/>
              </a:rPr>
              <a:t>这两种方式都是使用消息传递的</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851" y="1989634"/>
            <a:ext cx="2246362" cy="3801535"/>
          </a:xfrm>
          <a:prstGeom prst="rect">
            <a:avLst/>
          </a:prstGeom>
        </p:spPr>
      </p:pic>
      <p:sp>
        <p:nvSpPr>
          <p:cNvPr id="3" name="标题 2"/>
          <p:cNvSpPr>
            <a:spLocks noGrp="1"/>
          </p:cNvSpPr>
          <p:nvPr>
            <p:ph type="title"/>
          </p:nvPr>
        </p:nvSpPr>
        <p:spPr>
          <a:xfrm>
            <a:off x="1054646" y="405458"/>
            <a:ext cx="8229600" cy="752475"/>
          </a:xfrm>
        </p:spPr>
        <p:txBody>
          <a:bodyPr>
            <a:normAutofit/>
          </a:bodyPr>
          <a:lstStyle/>
          <a:p>
            <a:pPr algn="l"/>
            <a:r>
              <a:rPr lang="en-US" altLang="zh-CN" sz="3600" dirty="0" smtClean="0"/>
              <a:t>Queue</a:t>
            </a:r>
            <a:r>
              <a:rPr lang="zh-CN" altLang="en-US" sz="3600" dirty="0" smtClean="0"/>
              <a:t>介绍方法</a:t>
            </a:r>
            <a:endParaRPr lang="zh-CN" altLang="en-US" sz="3600" dirty="0"/>
          </a:p>
        </p:txBody>
      </p:sp>
      <p:sp>
        <p:nvSpPr>
          <p:cNvPr id="2" name="内容占位符 1"/>
          <p:cNvSpPr>
            <a:spLocks noGrp="1"/>
          </p:cNvSpPr>
          <p:nvPr>
            <p:ph idx="13"/>
          </p:nvPr>
        </p:nvSpPr>
        <p:spPr>
          <a:xfrm>
            <a:off x="550590" y="1413570"/>
            <a:ext cx="11178540" cy="5153660"/>
          </a:xfrm>
        </p:spPr>
        <p:txBody>
          <a:bodyPr>
            <a:noAutofit/>
          </a:bodyPr>
          <a:lstStyle/>
          <a:p>
            <a:pPr>
              <a:lnSpc>
                <a:spcPct val="150000"/>
              </a:lnSpc>
            </a:pPr>
            <a:r>
              <a:rPr lang="en-US" altLang="zh-CN" sz="2000" b="1" dirty="0" err="1">
                <a:solidFill>
                  <a:srgbClr val="00B050"/>
                </a:solidFill>
              </a:rPr>
              <a:t>q.put</a:t>
            </a:r>
            <a:r>
              <a:rPr lang="zh-CN" altLang="en-US" sz="2000" b="1" dirty="0">
                <a:solidFill>
                  <a:srgbClr val="00B050"/>
                </a:solidFill>
              </a:rPr>
              <a:t>方法用以插入数据到队列中</a:t>
            </a:r>
            <a:r>
              <a:rPr lang="zh-CN" altLang="en-US" sz="2000" b="1" dirty="0" smtClean="0">
                <a:solidFill>
                  <a:srgbClr val="00B050"/>
                </a:solidFill>
              </a:rPr>
              <a:t>，</a:t>
            </a:r>
            <a:endParaRPr lang="en-US" altLang="zh-CN" sz="2000" b="1" dirty="0" smtClean="0">
              <a:solidFill>
                <a:srgbClr val="00B050"/>
              </a:solidFill>
            </a:endParaRPr>
          </a:p>
          <a:p>
            <a:pPr marL="0" indent="0">
              <a:lnSpc>
                <a:spcPct val="150000"/>
              </a:lnSpc>
              <a:buNone/>
            </a:pPr>
            <a:r>
              <a:rPr lang="en-US" altLang="zh-CN" sz="2000" dirty="0"/>
              <a:t>put</a:t>
            </a:r>
            <a:r>
              <a:rPr lang="zh-CN" altLang="en-US" sz="2000" dirty="0"/>
              <a:t>方法还有两个可选参数：</a:t>
            </a:r>
            <a:r>
              <a:rPr lang="en-US" altLang="zh-CN" sz="2000" dirty="0"/>
              <a:t>blocked</a:t>
            </a:r>
            <a:r>
              <a:rPr lang="zh-CN" altLang="en-US" sz="2000" dirty="0"/>
              <a:t>和</a:t>
            </a:r>
            <a:r>
              <a:rPr lang="en-US" altLang="zh-CN" sz="2000" dirty="0"/>
              <a:t>timeout</a:t>
            </a:r>
            <a:r>
              <a:rPr lang="zh-CN" altLang="en-US" sz="2000" dirty="0"/>
              <a:t>。如果</a:t>
            </a:r>
            <a:r>
              <a:rPr lang="en-US" altLang="zh-CN" sz="2000" dirty="0"/>
              <a:t>blocked</a:t>
            </a:r>
            <a:r>
              <a:rPr lang="zh-CN" altLang="en-US" sz="2000" dirty="0"/>
              <a:t>为</a:t>
            </a:r>
            <a:r>
              <a:rPr lang="en-US" altLang="zh-CN" sz="2000" dirty="0"/>
              <a:t>True</a:t>
            </a:r>
            <a:r>
              <a:rPr lang="zh-CN" altLang="en-US" sz="2000" dirty="0"/>
              <a:t>（默认值），并且</a:t>
            </a:r>
            <a:r>
              <a:rPr lang="en-US" altLang="zh-CN" sz="2000" dirty="0"/>
              <a:t>timeout</a:t>
            </a:r>
            <a:r>
              <a:rPr lang="zh-CN" altLang="en-US" sz="2000" dirty="0"/>
              <a:t>为正值，该方法会阻塞</a:t>
            </a:r>
            <a:r>
              <a:rPr lang="en-US" altLang="zh-CN" sz="2000" dirty="0"/>
              <a:t>timeout</a:t>
            </a:r>
            <a:r>
              <a:rPr lang="zh-CN" altLang="en-US" sz="2000" dirty="0"/>
              <a:t>指定的时间，直到该队列有剩余的空间。如果超时，会抛出</a:t>
            </a:r>
            <a:r>
              <a:rPr lang="en-US" altLang="zh-CN" sz="2000" dirty="0" err="1"/>
              <a:t>Queue.Full</a:t>
            </a:r>
            <a:r>
              <a:rPr lang="zh-CN" altLang="en-US" sz="2000" dirty="0"/>
              <a:t>异常。如果</a:t>
            </a:r>
            <a:r>
              <a:rPr lang="en-US" altLang="zh-CN" sz="2000" dirty="0"/>
              <a:t>blocked</a:t>
            </a:r>
            <a:r>
              <a:rPr lang="zh-CN" altLang="en-US" sz="2000" dirty="0"/>
              <a:t>为</a:t>
            </a:r>
            <a:r>
              <a:rPr lang="en-US" altLang="zh-CN" sz="2000" dirty="0"/>
              <a:t>False</a:t>
            </a:r>
            <a:r>
              <a:rPr lang="zh-CN" altLang="en-US" sz="2000" dirty="0"/>
              <a:t>，但该</a:t>
            </a:r>
            <a:r>
              <a:rPr lang="en-US" altLang="zh-CN" sz="2000" dirty="0"/>
              <a:t>Queue</a:t>
            </a:r>
            <a:r>
              <a:rPr lang="zh-CN" altLang="en-US" sz="2000" dirty="0"/>
              <a:t>已满，会立即抛出</a:t>
            </a:r>
            <a:r>
              <a:rPr lang="en-US" altLang="zh-CN" sz="2000" dirty="0" err="1"/>
              <a:t>Queue.Full</a:t>
            </a:r>
            <a:r>
              <a:rPr lang="zh-CN" altLang="en-US" sz="2000" dirty="0"/>
              <a:t>异常。 </a:t>
            </a:r>
            <a:endParaRPr lang="en-US" altLang="zh-CN" sz="2000" b="1" dirty="0" smtClean="0"/>
          </a:p>
          <a:p>
            <a:pPr>
              <a:lnSpc>
                <a:spcPct val="150000"/>
              </a:lnSpc>
            </a:pPr>
            <a:r>
              <a:rPr lang="en-US" altLang="zh-CN" sz="2000" b="1" dirty="0" err="1">
                <a:solidFill>
                  <a:srgbClr val="00B050"/>
                </a:solidFill>
              </a:rPr>
              <a:t>q.get</a:t>
            </a:r>
            <a:r>
              <a:rPr lang="zh-CN" altLang="en-US" sz="2000" b="1" dirty="0">
                <a:solidFill>
                  <a:srgbClr val="00B050"/>
                </a:solidFill>
              </a:rPr>
              <a:t>方法可以从队列读取并且删除一个元素</a:t>
            </a:r>
            <a:r>
              <a:rPr lang="zh-CN" altLang="en-US" sz="2000" b="1" dirty="0" smtClean="0">
                <a:solidFill>
                  <a:srgbClr val="00B050"/>
                </a:solidFill>
              </a:rPr>
              <a:t>。</a:t>
            </a:r>
            <a:endParaRPr lang="en-US" altLang="zh-CN" sz="2000" b="1" dirty="0" smtClean="0">
              <a:solidFill>
                <a:srgbClr val="00B050"/>
              </a:solidFill>
            </a:endParaRPr>
          </a:p>
          <a:p>
            <a:pPr marL="0" indent="0">
              <a:lnSpc>
                <a:spcPct val="150000"/>
              </a:lnSpc>
              <a:buNone/>
            </a:pPr>
            <a:r>
              <a:rPr lang="zh-CN" altLang="en-US" sz="2000" dirty="0" smtClean="0"/>
              <a:t>同样</a:t>
            </a:r>
            <a:r>
              <a:rPr lang="zh-CN" altLang="en-US" sz="2000" dirty="0"/>
              <a:t>，</a:t>
            </a:r>
            <a:r>
              <a:rPr lang="en-US" altLang="zh-CN" sz="2000" dirty="0"/>
              <a:t>get</a:t>
            </a:r>
            <a:r>
              <a:rPr lang="zh-CN" altLang="en-US" sz="2000" dirty="0"/>
              <a:t>方法有两个可选参数：</a:t>
            </a:r>
            <a:r>
              <a:rPr lang="en-US" altLang="zh-CN" sz="2000" dirty="0"/>
              <a:t>blocked</a:t>
            </a:r>
            <a:r>
              <a:rPr lang="zh-CN" altLang="en-US" sz="2000" dirty="0"/>
              <a:t>和</a:t>
            </a:r>
            <a:r>
              <a:rPr lang="en-US" altLang="zh-CN" sz="2000" dirty="0"/>
              <a:t>timeout</a:t>
            </a:r>
            <a:r>
              <a:rPr lang="zh-CN" altLang="en-US" sz="2000" dirty="0"/>
              <a:t>。如果</a:t>
            </a:r>
            <a:r>
              <a:rPr lang="en-US" altLang="zh-CN" sz="2000" dirty="0"/>
              <a:t>blocked</a:t>
            </a:r>
            <a:r>
              <a:rPr lang="zh-CN" altLang="en-US" sz="2000" dirty="0"/>
              <a:t>为</a:t>
            </a:r>
            <a:r>
              <a:rPr lang="en-US" altLang="zh-CN" sz="2000" dirty="0"/>
              <a:t>True</a:t>
            </a:r>
            <a:r>
              <a:rPr lang="zh-CN" altLang="en-US" sz="2000" dirty="0"/>
              <a:t>（默认值），并且</a:t>
            </a:r>
            <a:r>
              <a:rPr lang="en-US" altLang="zh-CN" sz="2000" dirty="0"/>
              <a:t>timeout</a:t>
            </a:r>
            <a:r>
              <a:rPr lang="zh-CN" altLang="en-US" sz="2000" dirty="0"/>
              <a:t>为正值，那么在等待时间内没有取到任何元素，会抛出</a:t>
            </a:r>
            <a:r>
              <a:rPr lang="en-US" altLang="zh-CN" sz="2000" dirty="0" err="1"/>
              <a:t>Queue.Empty</a:t>
            </a:r>
            <a:r>
              <a:rPr lang="zh-CN" altLang="en-US" sz="2000" dirty="0"/>
              <a:t>异常。如果</a:t>
            </a:r>
            <a:r>
              <a:rPr lang="en-US" altLang="zh-CN" sz="2000" dirty="0"/>
              <a:t>blocked</a:t>
            </a:r>
            <a:r>
              <a:rPr lang="zh-CN" altLang="en-US" sz="2000" dirty="0"/>
              <a:t>为</a:t>
            </a:r>
            <a:r>
              <a:rPr lang="en-US" altLang="zh-CN" sz="2000" dirty="0"/>
              <a:t>False</a:t>
            </a:r>
            <a:r>
              <a:rPr lang="zh-CN" altLang="en-US" sz="2000" dirty="0"/>
              <a:t>，有两种情况存在，如果</a:t>
            </a:r>
            <a:r>
              <a:rPr lang="en-US" altLang="zh-CN" sz="2000" dirty="0"/>
              <a:t>Queue</a:t>
            </a:r>
            <a:r>
              <a:rPr lang="zh-CN" altLang="en-US" sz="2000" dirty="0"/>
              <a:t>有一个值可用，则立即返回该值，否则，如果队列为空，则立即抛出</a:t>
            </a:r>
            <a:r>
              <a:rPr lang="en-US" altLang="zh-CN" sz="2000" dirty="0" err="1"/>
              <a:t>Queue.Empty</a:t>
            </a:r>
            <a:r>
              <a:rPr lang="zh-CN" altLang="en-US" sz="2000" dirty="0"/>
              <a:t>异常</a:t>
            </a:r>
            <a:r>
              <a:rPr lang="en-US" altLang="zh-CN" sz="2000" dirty="0"/>
              <a:t>. </a:t>
            </a:r>
            <a:endParaRPr lang="en-US" altLang="zh-CN" sz="2000" dirty="0" smtClean="0"/>
          </a:p>
          <a:p>
            <a:pPr marL="0" indent="0">
              <a:lnSpc>
                <a:spcPct val="150000"/>
              </a:lnSpc>
              <a:buNone/>
            </a:pPr>
            <a:endParaRPr lang="en-US" altLang="zh-CN" sz="2000" b="1"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54646" y="405458"/>
            <a:ext cx="8229600" cy="752475"/>
          </a:xfrm>
        </p:spPr>
        <p:txBody>
          <a:bodyPr>
            <a:normAutofit/>
          </a:bodyPr>
          <a:lstStyle/>
          <a:p>
            <a:pPr algn="l"/>
            <a:r>
              <a:rPr lang="en-US" altLang="zh-CN" sz="3600" dirty="0" smtClean="0"/>
              <a:t>Queue</a:t>
            </a:r>
            <a:r>
              <a:rPr lang="zh-CN" altLang="en-US" sz="3600" dirty="0" smtClean="0"/>
              <a:t>介绍方法</a:t>
            </a:r>
            <a:endParaRPr lang="zh-CN" altLang="en-US" sz="3600" dirty="0"/>
          </a:p>
        </p:txBody>
      </p:sp>
      <p:sp>
        <p:nvSpPr>
          <p:cNvPr id="2" name="内容占位符 1"/>
          <p:cNvSpPr>
            <a:spLocks noGrp="1"/>
          </p:cNvSpPr>
          <p:nvPr>
            <p:ph idx="13"/>
          </p:nvPr>
        </p:nvSpPr>
        <p:spPr>
          <a:xfrm>
            <a:off x="406574" y="1413570"/>
            <a:ext cx="11178540" cy="5153660"/>
          </a:xfrm>
        </p:spPr>
        <p:txBody>
          <a:bodyPr>
            <a:normAutofit fontScale="92500"/>
          </a:bodyPr>
          <a:lstStyle/>
          <a:p>
            <a:pPr>
              <a:lnSpc>
                <a:spcPct val="150000"/>
              </a:lnSpc>
            </a:pPr>
            <a:r>
              <a:rPr lang="en-US" altLang="zh-CN" b="1" dirty="0" err="1" smtClean="0">
                <a:solidFill>
                  <a:srgbClr val="00B050"/>
                </a:solidFill>
              </a:rPr>
              <a:t>q.get_nowait</a:t>
            </a:r>
            <a:r>
              <a:rPr lang="en-US" altLang="zh-CN" b="1" dirty="0">
                <a:solidFill>
                  <a:srgbClr val="00B050"/>
                </a:solidFill>
              </a:rPr>
              <a:t>():</a:t>
            </a:r>
            <a:r>
              <a:rPr lang="zh-CN" altLang="en-US" dirty="0"/>
              <a:t>同</a:t>
            </a:r>
            <a:r>
              <a:rPr lang="en-US" altLang="zh-CN" dirty="0" err="1"/>
              <a:t>q.get</a:t>
            </a:r>
            <a:r>
              <a:rPr lang="en-US" altLang="zh-CN" dirty="0"/>
              <a:t>(False) </a:t>
            </a:r>
            <a:endParaRPr lang="en-US" altLang="zh-CN" dirty="0" smtClean="0"/>
          </a:p>
          <a:p>
            <a:pPr>
              <a:lnSpc>
                <a:spcPct val="150000"/>
              </a:lnSpc>
            </a:pPr>
            <a:r>
              <a:rPr lang="en-US" altLang="zh-CN" b="1" dirty="0" err="1" smtClean="0">
                <a:solidFill>
                  <a:srgbClr val="00B050"/>
                </a:solidFill>
              </a:rPr>
              <a:t>q.put_nowait</a:t>
            </a:r>
            <a:r>
              <a:rPr lang="en-US" altLang="zh-CN" b="1" dirty="0">
                <a:solidFill>
                  <a:srgbClr val="00B050"/>
                </a:solidFill>
              </a:rPr>
              <a:t>():</a:t>
            </a:r>
            <a:r>
              <a:rPr lang="zh-CN" altLang="en-US" dirty="0"/>
              <a:t>同</a:t>
            </a:r>
            <a:r>
              <a:rPr lang="en-US" altLang="zh-CN" dirty="0" err="1"/>
              <a:t>q.put</a:t>
            </a:r>
            <a:r>
              <a:rPr lang="en-US" altLang="zh-CN" dirty="0"/>
              <a:t>(False</a:t>
            </a:r>
            <a:r>
              <a:rPr lang="en-US" altLang="zh-CN" dirty="0" smtClean="0"/>
              <a:t>)</a:t>
            </a:r>
          </a:p>
          <a:p>
            <a:pPr>
              <a:lnSpc>
                <a:spcPct val="150000"/>
              </a:lnSpc>
            </a:pPr>
            <a:r>
              <a:rPr lang="en-US" altLang="zh-CN" b="1" dirty="0" err="1" smtClean="0">
                <a:solidFill>
                  <a:srgbClr val="FF0000"/>
                </a:solidFill>
              </a:rPr>
              <a:t>q.empty</a:t>
            </a:r>
            <a:r>
              <a:rPr lang="en-US" altLang="zh-CN" b="1" dirty="0">
                <a:solidFill>
                  <a:srgbClr val="FF0000"/>
                </a:solidFill>
              </a:rPr>
              <a:t>():</a:t>
            </a:r>
            <a:r>
              <a:rPr lang="zh-CN" altLang="en-US" dirty="0"/>
              <a:t>调用此方法时</a:t>
            </a:r>
            <a:r>
              <a:rPr lang="en-US" altLang="zh-CN" dirty="0"/>
              <a:t>q</a:t>
            </a:r>
            <a:r>
              <a:rPr lang="zh-CN" altLang="en-US" dirty="0"/>
              <a:t>为空则返回</a:t>
            </a:r>
            <a:r>
              <a:rPr lang="en-US" altLang="zh-CN" dirty="0"/>
              <a:t>True</a:t>
            </a:r>
            <a:r>
              <a:rPr lang="zh-CN" altLang="en-US" dirty="0"/>
              <a:t>，该结果不可靠，比如在返回</a:t>
            </a:r>
            <a:r>
              <a:rPr lang="en-US" altLang="zh-CN" dirty="0"/>
              <a:t>True</a:t>
            </a:r>
            <a:r>
              <a:rPr lang="zh-CN" altLang="en-US" dirty="0"/>
              <a:t>的过程中，如果队列中又加入了项目</a:t>
            </a:r>
            <a:r>
              <a:rPr lang="zh-CN" altLang="en-US" dirty="0" smtClean="0"/>
              <a:t>。</a:t>
            </a:r>
            <a:endParaRPr lang="en-US" altLang="zh-CN" dirty="0" smtClean="0"/>
          </a:p>
          <a:p>
            <a:pPr>
              <a:lnSpc>
                <a:spcPct val="150000"/>
              </a:lnSpc>
            </a:pPr>
            <a:r>
              <a:rPr lang="en-US" altLang="zh-CN" b="1" dirty="0" err="1" smtClean="0">
                <a:solidFill>
                  <a:srgbClr val="FF0000"/>
                </a:solidFill>
              </a:rPr>
              <a:t>q.full</a:t>
            </a:r>
            <a:r>
              <a:rPr lang="en-US" altLang="zh-CN" b="1" dirty="0">
                <a:solidFill>
                  <a:srgbClr val="FF0000"/>
                </a:solidFill>
              </a:rPr>
              <a:t>()</a:t>
            </a:r>
            <a:r>
              <a:rPr lang="zh-CN" altLang="en-US" dirty="0"/>
              <a:t>：调用此方法时</a:t>
            </a:r>
            <a:r>
              <a:rPr lang="en-US" altLang="zh-CN" dirty="0"/>
              <a:t>q</a:t>
            </a:r>
            <a:r>
              <a:rPr lang="zh-CN" altLang="en-US" dirty="0"/>
              <a:t>已满则返回</a:t>
            </a:r>
            <a:r>
              <a:rPr lang="en-US" altLang="zh-CN" dirty="0"/>
              <a:t>True</a:t>
            </a:r>
            <a:r>
              <a:rPr lang="zh-CN" altLang="en-US" dirty="0"/>
              <a:t>，该结果不可靠，比如在返回</a:t>
            </a:r>
            <a:r>
              <a:rPr lang="en-US" altLang="zh-CN" dirty="0"/>
              <a:t>True</a:t>
            </a:r>
            <a:r>
              <a:rPr lang="zh-CN" altLang="en-US" dirty="0"/>
              <a:t>的过程中，如果队列中的项目被取走。 </a:t>
            </a:r>
            <a:endParaRPr lang="en-US" altLang="zh-CN" dirty="0" smtClean="0"/>
          </a:p>
          <a:p>
            <a:pPr>
              <a:lnSpc>
                <a:spcPct val="150000"/>
              </a:lnSpc>
            </a:pPr>
            <a:r>
              <a:rPr lang="en-US" altLang="zh-CN" b="1" dirty="0" err="1" smtClean="0">
                <a:solidFill>
                  <a:srgbClr val="92D050"/>
                </a:solidFill>
              </a:rPr>
              <a:t>q.qsize</a:t>
            </a:r>
            <a:r>
              <a:rPr lang="en-US" altLang="zh-CN" b="1" dirty="0">
                <a:solidFill>
                  <a:srgbClr val="92D050"/>
                </a:solidFill>
              </a:rPr>
              <a:t>():</a:t>
            </a:r>
            <a:r>
              <a:rPr lang="zh-CN" altLang="en-US" dirty="0"/>
              <a:t>返回队列中目前项目的正确数量，结果也不可靠，理由</a:t>
            </a:r>
            <a:r>
              <a:rPr lang="zh-CN" altLang="en-US" dirty="0" smtClean="0"/>
              <a:t>同上</a:t>
            </a:r>
            <a:r>
              <a:rPr lang="en-US" altLang="zh-CN" dirty="0" smtClean="0"/>
              <a:t>.</a:t>
            </a:r>
            <a:endParaRPr lang="en-US" altLang="zh-CN" b="1" dirty="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81316" y="187653"/>
            <a:ext cx="8229600" cy="752475"/>
          </a:xfrm>
        </p:spPr>
        <p:txBody>
          <a:bodyPr>
            <a:normAutofit/>
          </a:bodyPr>
          <a:lstStyle/>
          <a:p>
            <a:pPr algn="l"/>
            <a:r>
              <a:rPr lang="en-US" altLang="zh-CN" sz="3600" dirty="0" smtClean="0"/>
              <a:t>Queue</a:t>
            </a:r>
            <a:endParaRPr lang="zh-CN" altLang="en-US" sz="36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9662" y="4869954"/>
            <a:ext cx="1384548" cy="1384548"/>
          </a:xfrm>
          <a:prstGeom prst="rect">
            <a:avLst/>
          </a:prstGeom>
        </p:spPr>
      </p:pic>
      <p:pic>
        <p:nvPicPr>
          <p:cNvPr id="5" name="图片 4"/>
          <p:cNvPicPr>
            <a:picLocks noChangeAspect="1"/>
          </p:cNvPicPr>
          <p:nvPr/>
        </p:nvPicPr>
        <p:blipFill>
          <a:blip r:embed="rId3"/>
          <a:stretch>
            <a:fillRect/>
          </a:stretch>
        </p:blipFill>
        <p:spPr>
          <a:xfrm>
            <a:off x="1238885" y="940435"/>
            <a:ext cx="7433310" cy="58953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54646" y="405458"/>
            <a:ext cx="8229600" cy="752475"/>
          </a:xfrm>
        </p:spPr>
        <p:txBody>
          <a:bodyPr>
            <a:normAutofit/>
          </a:bodyPr>
          <a:lstStyle/>
          <a:p>
            <a:pPr algn="l"/>
            <a:r>
              <a:rPr lang="en-US" altLang="zh-CN" sz="3600" dirty="0" smtClean="0"/>
              <a:t>Pipe</a:t>
            </a:r>
            <a:endParaRPr lang="zh-CN" altLang="en-US" sz="3600" dirty="0"/>
          </a:p>
        </p:txBody>
      </p:sp>
      <p:sp>
        <p:nvSpPr>
          <p:cNvPr id="2" name="内容占位符 1"/>
          <p:cNvSpPr>
            <a:spLocks noGrp="1"/>
          </p:cNvSpPr>
          <p:nvPr>
            <p:ph idx="13"/>
          </p:nvPr>
        </p:nvSpPr>
        <p:spPr>
          <a:xfrm>
            <a:off x="406574" y="1269554"/>
            <a:ext cx="11178540" cy="5153660"/>
          </a:xfrm>
        </p:spPr>
        <p:txBody>
          <a:bodyPr>
            <a:normAutofit lnSpcReduction="10000"/>
          </a:bodyPr>
          <a:lstStyle/>
          <a:p>
            <a:pPr>
              <a:lnSpc>
                <a:spcPct val="150000"/>
              </a:lnSpc>
            </a:pPr>
            <a:r>
              <a:rPr lang="en-US" altLang="zh-CN" dirty="0">
                <a:solidFill>
                  <a:srgbClr val="7030A0"/>
                </a:solidFill>
              </a:rPr>
              <a:t>Pipe</a:t>
            </a:r>
            <a:r>
              <a:rPr lang="zh-CN" altLang="en-US" dirty="0">
                <a:solidFill>
                  <a:srgbClr val="7030A0"/>
                </a:solidFill>
              </a:rPr>
              <a:t>方法返回</a:t>
            </a:r>
            <a:r>
              <a:rPr lang="en-US" altLang="zh-CN" dirty="0">
                <a:solidFill>
                  <a:srgbClr val="7030A0"/>
                </a:solidFill>
              </a:rPr>
              <a:t>(conn1, conn2)</a:t>
            </a:r>
            <a:r>
              <a:rPr lang="zh-CN" altLang="en-US" dirty="0">
                <a:solidFill>
                  <a:srgbClr val="7030A0"/>
                </a:solidFill>
              </a:rPr>
              <a:t>代表一个管道的两个</a:t>
            </a:r>
            <a:r>
              <a:rPr lang="zh-CN" altLang="en-US" dirty="0" smtClean="0">
                <a:solidFill>
                  <a:srgbClr val="7030A0"/>
                </a:solidFill>
              </a:rPr>
              <a:t>端。</a:t>
            </a:r>
            <a:r>
              <a:rPr lang="en-US" altLang="zh-CN" dirty="0" smtClean="0">
                <a:solidFill>
                  <a:srgbClr val="7030A0"/>
                </a:solidFill>
              </a:rPr>
              <a:t>Pipe</a:t>
            </a:r>
            <a:r>
              <a:rPr lang="zh-CN" altLang="en-US" dirty="0">
                <a:solidFill>
                  <a:srgbClr val="7030A0"/>
                </a:solidFill>
              </a:rPr>
              <a:t>方法有</a:t>
            </a:r>
            <a:r>
              <a:rPr lang="en-US" altLang="zh-CN" dirty="0">
                <a:solidFill>
                  <a:srgbClr val="7030A0"/>
                </a:solidFill>
              </a:rPr>
              <a:t>duplex</a:t>
            </a:r>
            <a:r>
              <a:rPr lang="zh-CN" altLang="en-US" dirty="0">
                <a:solidFill>
                  <a:srgbClr val="7030A0"/>
                </a:solidFill>
              </a:rPr>
              <a:t>参数</a:t>
            </a:r>
            <a:r>
              <a:rPr lang="en-US" altLang="zh-CN" dirty="0" smtClean="0">
                <a:solidFill>
                  <a:srgbClr val="7030A0"/>
                </a:solidFill>
              </a:rPr>
              <a:t>:</a:t>
            </a:r>
            <a:r>
              <a:rPr lang="en-US" altLang="zh-CN" b="1" dirty="0" smtClean="0">
                <a:solidFill>
                  <a:srgbClr val="00B050"/>
                </a:solidFill>
              </a:rPr>
              <a:t>duplex </a:t>
            </a:r>
            <a:r>
              <a:rPr lang="zh-CN" altLang="en-US" b="1" dirty="0">
                <a:solidFill>
                  <a:srgbClr val="00B050"/>
                </a:solidFill>
              </a:rPr>
              <a:t>为 </a:t>
            </a:r>
            <a:r>
              <a:rPr lang="en-US" altLang="zh-CN" b="1" dirty="0">
                <a:solidFill>
                  <a:srgbClr val="00B050"/>
                </a:solidFill>
              </a:rPr>
              <a:t>True(</a:t>
            </a:r>
            <a:r>
              <a:rPr lang="zh-CN" altLang="en-US" b="1" dirty="0">
                <a:solidFill>
                  <a:srgbClr val="00B050"/>
                </a:solidFill>
              </a:rPr>
              <a:t>默认值</a:t>
            </a:r>
            <a:r>
              <a:rPr lang="en-US" altLang="zh-CN" b="1" dirty="0">
                <a:solidFill>
                  <a:srgbClr val="00B050"/>
                </a:solidFill>
              </a:rPr>
              <a:t>)</a:t>
            </a:r>
            <a:r>
              <a:rPr lang="zh-CN" altLang="en-US" dirty="0">
                <a:solidFill>
                  <a:srgbClr val="7030A0"/>
                </a:solidFill>
              </a:rPr>
              <a:t>，那么这个管道是全双工模式，也就是说</a:t>
            </a:r>
            <a:r>
              <a:rPr lang="en-US" altLang="zh-CN" dirty="0">
                <a:solidFill>
                  <a:srgbClr val="7030A0"/>
                </a:solidFill>
              </a:rPr>
              <a:t>conn1</a:t>
            </a:r>
            <a:r>
              <a:rPr lang="zh-CN" altLang="en-US" dirty="0">
                <a:solidFill>
                  <a:srgbClr val="7030A0"/>
                </a:solidFill>
              </a:rPr>
              <a:t>和</a:t>
            </a:r>
            <a:r>
              <a:rPr lang="en-US" altLang="zh-CN" dirty="0">
                <a:solidFill>
                  <a:srgbClr val="7030A0"/>
                </a:solidFill>
              </a:rPr>
              <a:t>conn2</a:t>
            </a:r>
            <a:r>
              <a:rPr lang="zh-CN" altLang="en-US" dirty="0">
                <a:solidFill>
                  <a:srgbClr val="7030A0"/>
                </a:solidFill>
              </a:rPr>
              <a:t>均可收发</a:t>
            </a:r>
            <a:r>
              <a:rPr lang="zh-CN" altLang="en-US" dirty="0" smtClean="0">
                <a:solidFill>
                  <a:srgbClr val="7030A0"/>
                </a:solidFill>
              </a:rPr>
              <a:t>。</a:t>
            </a:r>
            <a:r>
              <a:rPr lang="en-US" altLang="zh-CN" b="1" dirty="0" smtClean="0">
                <a:solidFill>
                  <a:srgbClr val="00B050"/>
                </a:solidFill>
              </a:rPr>
              <a:t>duplex </a:t>
            </a:r>
            <a:r>
              <a:rPr lang="zh-CN" altLang="en-US" b="1" dirty="0">
                <a:solidFill>
                  <a:srgbClr val="00B050"/>
                </a:solidFill>
              </a:rPr>
              <a:t>为 </a:t>
            </a:r>
            <a:r>
              <a:rPr lang="en-US" altLang="zh-CN" b="1" dirty="0">
                <a:solidFill>
                  <a:srgbClr val="00B050"/>
                </a:solidFill>
              </a:rPr>
              <a:t>False</a:t>
            </a:r>
            <a:r>
              <a:rPr lang="zh-CN" altLang="en-US" dirty="0">
                <a:solidFill>
                  <a:srgbClr val="7030A0"/>
                </a:solidFill>
              </a:rPr>
              <a:t>，</a:t>
            </a:r>
            <a:r>
              <a:rPr lang="en-US" altLang="zh-CN" b="1" dirty="0">
                <a:solidFill>
                  <a:schemeClr val="accent2">
                    <a:lumMod val="75000"/>
                  </a:schemeClr>
                </a:solidFill>
              </a:rPr>
              <a:t>conn1</a:t>
            </a:r>
            <a:r>
              <a:rPr lang="zh-CN" altLang="en-US" b="1" dirty="0">
                <a:solidFill>
                  <a:schemeClr val="accent2">
                    <a:lumMod val="75000"/>
                  </a:schemeClr>
                </a:solidFill>
              </a:rPr>
              <a:t>只负责接受消息，</a:t>
            </a:r>
            <a:r>
              <a:rPr lang="en-US" altLang="zh-CN" b="1" dirty="0">
                <a:solidFill>
                  <a:schemeClr val="accent2">
                    <a:lumMod val="75000"/>
                  </a:schemeClr>
                </a:solidFill>
              </a:rPr>
              <a:t>conn2</a:t>
            </a:r>
            <a:r>
              <a:rPr lang="zh-CN" altLang="en-US" b="1" dirty="0">
                <a:solidFill>
                  <a:schemeClr val="accent2">
                    <a:lumMod val="75000"/>
                  </a:schemeClr>
                </a:solidFill>
              </a:rPr>
              <a:t>只负责发送消息</a:t>
            </a:r>
            <a:r>
              <a:rPr lang="zh-CN" altLang="en-US" dirty="0" smtClean="0">
                <a:solidFill>
                  <a:srgbClr val="7030A0"/>
                </a:solidFill>
              </a:rPr>
              <a:t>。</a:t>
            </a:r>
            <a:endParaRPr lang="en-US" altLang="zh-CN" dirty="0" smtClean="0">
              <a:solidFill>
                <a:srgbClr val="7030A0"/>
              </a:solidFill>
            </a:endParaRPr>
          </a:p>
          <a:p>
            <a:pPr>
              <a:lnSpc>
                <a:spcPct val="150000"/>
              </a:lnSpc>
            </a:pPr>
            <a:r>
              <a:rPr lang="en-US" altLang="zh-CN" dirty="0" smtClean="0">
                <a:solidFill>
                  <a:srgbClr val="7030A0"/>
                </a:solidFill>
              </a:rPr>
              <a:t>send</a:t>
            </a:r>
            <a:r>
              <a:rPr lang="zh-CN" altLang="en-US" dirty="0">
                <a:solidFill>
                  <a:srgbClr val="7030A0"/>
                </a:solidFill>
              </a:rPr>
              <a:t>和</a:t>
            </a:r>
            <a:r>
              <a:rPr lang="en-US" altLang="zh-CN" dirty="0" err="1">
                <a:solidFill>
                  <a:srgbClr val="7030A0"/>
                </a:solidFill>
              </a:rPr>
              <a:t>recv</a:t>
            </a:r>
            <a:r>
              <a:rPr lang="zh-CN" altLang="en-US" dirty="0">
                <a:solidFill>
                  <a:srgbClr val="7030A0"/>
                </a:solidFill>
              </a:rPr>
              <a:t>方法分别是发送和</a:t>
            </a:r>
            <a:r>
              <a:rPr lang="zh-CN" altLang="en-US" dirty="0" smtClean="0">
                <a:solidFill>
                  <a:srgbClr val="7030A0"/>
                </a:solidFill>
              </a:rPr>
              <a:t>接收消息</a:t>
            </a:r>
            <a:r>
              <a:rPr lang="zh-CN" altLang="en-US" dirty="0">
                <a:solidFill>
                  <a:srgbClr val="7030A0"/>
                </a:solidFill>
              </a:rPr>
              <a:t>的方法</a:t>
            </a:r>
            <a:r>
              <a:rPr lang="zh-CN" altLang="en-US" dirty="0" smtClean="0">
                <a:solidFill>
                  <a:srgbClr val="7030A0"/>
                </a:solidFill>
              </a:rPr>
              <a:t>。在</a:t>
            </a:r>
            <a:r>
              <a:rPr lang="zh-CN" altLang="en-US" dirty="0">
                <a:solidFill>
                  <a:srgbClr val="7030A0"/>
                </a:solidFill>
              </a:rPr>
              <a:t>全双工模式下，可以调用</a:t>
            </a:r>
            <a:r>
              <a:rPr lang="en-US" altLang="zh-CN" dirty="0">
                <a:solidFill>
                  <a:srgbClr val="7030A0"/>
                </a:solidFill>
              </a:rPr>
              <a:t>conn1.send</a:t>
            </a:r>
            <a:r>
              <a:rPr lang="zh-CN" altLang="en-US" dirty="0">
                <a:solidFill>
                  <a:srgbClr val="7030A0"/>
                </a:solidFill>
              </a:rPr>
              <a:t>发送消息，</a:t>
            </a:r>
            <a:r>
              <a:rPr lang="en-US" altLang="zh-CN" dirty="0">
                <a:solidFill>
                  <a:srgbClr val="7030A0"/>
                </a:solidFill>
              </a:rPr>
              <a:t>conn1.recv</a:t>
            </a:r>
            <a:r>
              <a:rPr lang="zh-CN" altLang="en-US" dirty="0">
                <a:solidFill>
                  <a:srgbClr val="7030A0"/>
                </a:solidFill>
              </a:rPr>
              <a:t>接收消息。如果没有消息可接收，</a:t>
            </a:r>
            <a:r>
              <a:rPr lang="en-US" altLang="zh-CN" dirty="0" err="1">
                <a:solidFill>
                  <a:srgbClr val="7030A0"/>
                </a:solidFill>
              </a:rPr>
              <a:t>recv</a:t>
            </a:r>
            <a:r>
              <a:rPr lang="zh-CN" altLang="en-US" dirty="0">
                <a:solidFill>
                  <a:srgbClr val="7030A0"/>
                </a:solidFill>
              </a:rPr>
              <a:t>方法会一直阻塞。如果管道已经被关闭，那么</a:t>
            </a:r>
            <a:r>
              <a:rPr lang="en-US" altLang="zh-CN" dirty="0" err="1">
                <a:solidFill>
                  <a:srgbClr val="7030A0"/>
                </a:solidFill>
              </a:rPr>
              <a:t>recv</a:t>
            </a:r>
            <a:r>
              <a:rPr lang="zh-CN" altLang="en-US" dirty="0">
                <a:solidFill>
                  <a:srgbClr val="7030A0"/>
                </a:solidFill>
              </a:rPr>
              <a:t>方法会抛出</a:t>
            </a:r>
            <a:r>
              <a:rPr lang="en-US" altLang="zh-CN" dirty="0" err="1">
                <a:solidFill>
                  <a:srgbClr val="7030A0"/>
                </a:solidFill>
              </a:rPr>
              <a:t>EOFError</a:t>
            </a:r>
            <a:endParaRPr lang="en-US" altLang="zh-CN" dirty="0" smtClean="0">
              <a:solidFill>
                <a:srgbClr val="7030A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54646" y="405458"/>
            <a:ext cx="8229600" cy="752475"/>
          </a:xfrm>
        </p:spPr>
        <p:txBody>
          <a:bodyPr>
            <a:normAutofit/>
          </a:bodyPr>
          <a:lstStyle/>
          <a:p>
            <a:pPr algn="l"/>
            <a:r>
              <a:rPr lang="en-US" altLang="zh-CN" sz="3600" dirty="0" smtClean="0"/>
              <a:t>Pipe</a:t>
            </a:r>
            <a:endParaRPr lang="zh-CN" altLang="en-US" sz="36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670" y="5072235"/>
            <a:ext cx="1918743" cy="1918743"/>
          </a:xfrm>
          <a:prstGeom prst="rect">
            <a:avLst/>
          </a:prstGeom>
        </p:spPr>
      </p:pic>
      <p:pic>
        <p:nvPicPr>
          <p:cNvPr id="2" name="图片 1"/>
          <p:cNvPicPr>
            <a:picLocks noChangeAspect="1"/>
          </p:cNvPicPr>
          <p:nvPr/>
        </p:nvPicPr>
        <p:blipFill>
          <a:blip r:embed="rId3"/>
          <a:stretch>
            <a:fillRect/>
          </a:stretch>
        </p:blipFill>
        <p:spPr>
          <a:xfrm>
            <a:off x="1183005" y="1158240"/>
            <a:ext cx="7362825" cy="53797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11873" y="549474"/>
            <a:ext cx="8229600" cy="752475"/>
          </a:xfrm>
        </p:spPr>
        <p:txBody>
          <a:bodyPr/>
          <a:lstStyle/>
          <a:p>
            <a:pPr algn="l"/>
            <a:r>
              <a:rPr lang="en-US" altLang="zh-CN" dirty="0" smtClean="0"/>
              <a:t>5.Python</a:t>
            </a:r>
            <a:r>
              <a:rPr lang="en-US" altLang="zh-CN" dirty="0"/>
              <a:t>—</a:t>
            </a:r>
            <a:r>
              <a:rPr lang="zh-CN" altLang="en-US" dirty="0"/>
              <a:t>队列、生产者消费者模型</a:t>
            </a:r>
          </a:p>
        </p:txBody>
      </p:sp>
      <p:sp>
        <p:nvSpPr>
          <p:cNvPr id="2" name="内容占位符 1"/>
          <p:cNvSpPr>
            <a:spLocks noGrp="1"/>
          </p:cNvSpPr>
          <p:nvPr>
            <p:ph idx="13"/>
          </p:nvPr>
        </p:nvSpPr>
        <p:spPr>
          <a:xfrm>
            <a:off x="1011873" y="1989634"/>
            <a:ext cx="11178540" cy="5153660"/>
          </a:xfrm>
        </p:spPr>
        <p:txBody>
          <a:bodyPr>
            <a:normAutofit/>
          </a:bodyPr>
          <a:lstStyle/>
          <a:p>
            <a:pPr>
              <a:lnSpc>
                <a:spcPts val="4000"/>
              </a:lnSpc>
            </a:pPr>
            <a:r>
              <a:rPr lang="en-US" altLang="zh-CN" dirty="0"/>
              <a:t>1</a:t>
            </a:r>
            <a:r>
              <a:rPr lang="zh-CN" altLang="en-US" dirty="0" smtClean="0"/>
              <a:t>、</a:t>
            </a:r>
            <a:r>
              <a:rPr lang="en-US" altLang="zh-CN" dirty="0" err="1" smtClean="0"/>
              <a:t>queue.Queue</a:t>
            </a:r>
            <a:r>
              <a:rPr lang="zh-CN" altLang="en-US" dirty="0"/>
              <a:t>是</a:t>
            </a:r>
            <a:r>
              <a:rPr lang="zh-CN" altLang="en-US" sz="3200" b="1" dirty="0">
                <a:solidFill>
                  <a:srgbClr val="7030A0"/>
                </a:solidFill>
              </a:rPr>
              <a:t>进程内</a:t>
            </a:r>
            <a:r>
              <a:rPr lang="zh-CN" altLang="en-US" dirty="0"/>
              <a:t>非阻塞</a:t>
            </a:r>
            <a:r>
              <a:rPr lang="zh-CN" altLang="en-US" dirty="0" smtClean="0"/>
              <a:t>队列</a:t>
            </a:r>
            <a:endParaRPr lang="en-US" altLang="zh-CN" dirty="0" smtClean="0"/>
          </a:p>
          <a:p>
            <a:pPr>
              <a:lnSpc>
                <a:spcPts val="4000"/>
              </a:lnSpc>
            </a:pPr>
            <a:r>
              <a:rPr lang="zh-CN" altLang="en-US" dirty="0" smtClean="0"/>
              <a:t> </a:t>
            </a:r>
            <a:r>
              <a:rPr lang="en-US" altLang="zh-CN" dirty="0"/>
              <a:t>2</a:t>
            </a:r>
            <a:r>
              <a:rPr lang="zh-CN" altLang="en-US" dirty="0"/>
              <a:t>、</a:t>
            </a:r>
            <a:r>
              <a:rPr lang="en-US" altLang="zh-CN" dirty="0" err="1"/>
              <a:t>multiprocess.Queue</a:t>
            </a:r>
            <a:r>
              <a:rPr lang="zh-CN" altLang="en-US" dirty="0"/>
              <a:t>是</a:t>
            </a:r>
            <a:r>
              <a:rPr lang="zh-CN" altLang="en-US" sz="3200" b="1" dirty="0">
                <a:solidFill>
                  <a:srgbClr val="7030A0"/>
                </a:solidFill>
              </a:rPr>
              <a:t>跨进程</a:t>
            </a:r>
            <a:r>
              <a:rPr lang="zh-CN" altLang="en-US" dirty="0"/>
              <a:t>通信队列</a:t>
            </a:r>
            <a:r>
              <a:rPr lang="zh-CN" altLang="en-US" dirty="0" smtClean="0"/>
              <a:t>。</a:t>
            </a:r>
            <a:endParaRPr lang="en-US" altLang="zh-CN" dirty="0" smtClean="0"/>
          </a:p>
          <a:p>
            <a:pPr marL="0" indent="0">
              <a:lnSpc>
                <a:spcPts val="4000"/>
              </a:lnSpc>
              <a:buNone/>
            </a:pP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702" y="477466"/>
            <a:ext cx="8229600" cy="752475"/>
          </a:xfrm>
        </p:spPr>
        <p:txBody>
          <a:bodyPr/>
          <a:lstStyle/>
          <a:p>
            <a:r>
              <a:rPr lang="en-US" altLang="zh-CN" dirty="0"/>
              <a:t>Python—</a:t>
            </a:r>
            <a:r>
              <a:rPr lang="zh-CN" altLang="en-US" dirty="0"/>
              <a:t>队列、生产者消费者模型</a:t>
            </a:r>
          </a:p>
        </p:txBody>
      </p:sp>
      <p:sp>
        <p:nvSpPr>
          <p:cNvPr id="2" name="内容占位符 1"/>
          <p:cNvSpPr>
            <a:spLocks noGrp="1"/>
          </p:cNvSpPr>
          <p:nvPr>
            <p:ph idx="13"/>
          </p:nvPr>
        </p:nvSpPr>
        <p:spPr>
          <a:xfrm>
            <a:off x="1011873" y="1989634"/>
            <a:ext cx="11178540" cy="5153660"/>
          </a:xfrm>
        </p:spPr>
        <p:txBody>
          <a:bodyPr>
            <a:normAutofit/>
          </a:bodyPr>
          <a:lstStyle/>
          <a:p>
            <a:r>
              <a:rPr lang="zh-CN" altLang="en-US" dirty="0"/>
              <a:t>队列：</a:t>
            </a:r>
            <a:r>
              <a:rPr lang="en-US" altLang="zh-CN" dirty="0" smtClean="0"/>
              <a:t>FIFO(</a:t>
            </a:r>
            <a:r>
              <a:rPr lang="zh-CN" altLang="en-US" dirty="0" smtClean="0"/>
              <a:t>先进先出</a:t>
            </a:r>
            <a:r>
              <a:rPr lang="en-US" altLang="zh-CN" dirty="0" smtClean="0"/>
              <a:t>)</a:t>
            </a:r>
            <a:r>
              <a:rPr lang="zh-CN" altLang="en-US" dirty="0" smtClean="0"/>
              <a:t>、</a:t>
            </a:r>
            <a:r>
              <a:rPr lang="en-US" altLang="zh-CN" dirty="0" smtClean="0"/>
              <a:t>LIFO(</a:t>
            </a:r>
            <a:r>
              <a:rPr lang="zh-CN" altLang="en-US" dirty="0" smtClean="0"/>
              <a:t>后进先出</a:t>
            </a:r>
            <a:r>
              <a:rPr lang="en-US" altLang="zh-CN" dirty="0" smtClean="0"/>
              <a:t>)</a:t>
            </a:r>
            <a:endParaRPr lang="en-US" altLang="zh-CN" dirty="0"/>
          </a:p>
          <a:p>
            <a:pPr marL="0" indent="0">
              <a:buNone/>
            </a:pPr>
            <a:endParaRPr lang="zh-CN" altLang="en-US" dirty="0"/>
          </a:p>
          <a:p>
            <a:r>
              <a:rPr lang="zh-CN" altLang="en-US" dirty="0"/>
              <a:t>生产者消费者模型</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2" y="5327354"/>
            <a:ext cx="1409872" cy="140987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5925116" y="1241"/>
            <a:ext cx="6265297" cy="5071323"/>
            <a:chOff x="6427694" y="152395"/>
            <a:chExt cx="5764306" cy="4665805"/>
          </a:xfrm>
        </p:grpSpPr>
        <p:sp>
          <p:nvSpPr>
            <p:cNvPr id="93" name="等腰三角形 92"/>
            <p:cNvSpPr/>
            <p:nvPr/>
          </p:nvSpPr>
          <p:spPr>
            <a:xfrm rot="16200000" flipH="1">
              <a:off x="10563114" y="360844"/>
              <a:ext cx="1837335" cy="14204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等腰三角形 93"/>
            <p:cNvSpPr/>
            <p:nvPr/>
          </p:nvSpPr>
          <p:spPr>
            <a:xfrm rot="5400000" flipH="1">
              <a:off x="10563112" y="1303666"/>
              <a:ext cx="1837335" cy="14204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等腰三角形 94"/>
            <p:cNvSpPr/>
            <p:nvPr/>
          </p:nvSpPr>
          <p:spPr>
            <a:xfrm rot="16200000" flipH="1">
              <a:off x="10563114" y="2246487"/>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等腰三角形 95"/>
            <p:cNvSpPr/>
            <p:nvPr/>
          </p:nvSpPr>
          <p:spPr>
            <a:xfrm rot="5400000" flipH="1">
              <a:off x="9114239" y="360847"/>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等腰三角形 96"/>
            <p:cNvSpPr/>
            <p:nvPr/>
          </p:nvSpPr>
          <p:spPr>
            <a:xfrm rot="16200000" flipH="1">
              <a:off x="9122951" y="1303666"/>
              <a:ext cx="1837335" cy="14204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639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等腰三角形 97"/>
            <p:cNvSpPr/>
            <p:nvPr/>
          </p:nvSpPr>
          <p:spPr>
            <a:xfrm rot="5400000" flipH="1">
              <a:off x="9120882" y="2246490"/>
              <a:ext cx="1837335" cy="14204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等腰三角形 98"/>
            <p:cNvSpPr/>
            <p:nvPr/>
          </p:nvSpPr>
          <p:spPr>
            <a:xfrm rot="16200000" flipH="1">
              <a:off x="7659407" y="360844"/>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等腰三角形 99"/>
            <p:cNvSpPr/>
            <p:nvPr/>
          </p:nvSpPr>
          <p:spPr>
            <a:xfrm rot="16200000" flipH="1">
              <a:off x="9122668" y="318931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等腰三角形 100"/>
            <p:cNvSpPr/>
            <p:nvPr/>
          </p:nvSpPr>
          <p:spPr>
            <a:xfrm rot="5400000" flipH="1">
              <a:off x="7659407" y="130366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等腰三角形 101"/>
            <p:cNvSpPr/>
            <p:nvPr/>
          </p:nvSpPr>
          <p:spPr>
            <a:xfrm rot="16200000" flipH="1">
              <a:off x="6219245" y="1303664"/>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3" name="文本框 102"/>
          <p:cNvSpPr txBox="1"/>
          <p:nvPr/>
        </p:nvSpPr>
        <p:spPr>
          <a:xfrm flipH="1">
            <a:off x="3940667" y="4364770"/>
            <a:ext cx="4321724" cy="707794"/>
          </a:xfrm>
          <a:prstGeom prst="rect">
            <a:avLst/>
          </a:prstGeom>
          <a:noFill/>
        </p:spPr>
        <p:txBody>
          <a:bodyPr wrap="square" rtlCol="0">
            <a:spAutoFit/>
          </a:bodyPr>
          <a:lstStyle/>
          <a:p>
            <a:pPr marL="0" lvl="1"/>
            <a:r>
              <a:rPr lang="en-US" altLang="zh-CN" sz="4000" b="1" dirty="0" err="1" smtClean="0">
                <a:solidFill>
                  <a:schemeClr val="accent1"/>
                </a:solidFill>
                <a:latin typeface="微软雅黑" panose="020B0503020204020204" pitchFamily="34" charset="-122"/>
                <a:ea typeface="微软雅黑" panose="020B0503020204020204" pitchFamily="34" charset="-122"/>
              </a:rPr>
              <a:t>numpy</a:t>
            </a:r>
            <a:endParaRPr lang="en-US" altLang="zh-CN" sz="4000" b="1" dirty="0">
              <a:solidFill>
                <a:schemeClr val="accent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443368" y="3785224"/>
            <a:ext cx="2742843" cy="1938740"/>
          </a:xfrm>
          <a:prstGeom prst="rect">
            <a:avLst/>
          </a:prstGeom>
          <a:noFill/>
        </p:spPr>
        <p:txBody>
          <a:bodyPr wrap="square" rtlCol="0">
            <a:spAutoFit/>
          </a:bodyPr>
          <a:lstStyle/>
          <a:p>
            <a:pPr algn="ctr"/>
            <a:r>
              <a:rPr lang="en-US" altLang="zh-CN" sz="12000" dirty="0" smtClean="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03</a:t>
            </a:r>
            <a:endParaRPr lang="zh-CN" altLang="en-US"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等腰三角形 104"/>
          <p:cNvSpPr/>
          <p:nvPr/>
        </p:nvSpPr>
        <p:spPr>
          <a:xfrm rot="5400000">
            <a:off x="2830065" y="4319755"/>
            <a:ext cx="998222" cy="8605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6" name="图片 10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36400" y="295554"/>
            <a:ext cx="1520588" cy="513576"/>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time</a:t>
            </a:r>
            <a:r>
              <a:rPr lang="zh-CN" altLang="en-US"/>
              <a:t>模块</a:t>
            </a:r>
          </a:p>
        </p:txBody>
      </p:sp>
      <p:sp>
        <p:nvSpPr>
          <p:cNvPr id="2" name="内容占位符 1"/>
          <p:cNvSpPr>
            <a:spLocks noGrp="1"/>
          </p:cNvSpPr>
          <p:nvPr>
            <p:ph idx="13"/>
          </p:nvPr>
        </p:nvSpPr>
        <p:spPr>
          <a:xfrm>
            <a:off x="533400" y="1111885"/>
            <a:ext cx="11178540" cy="5153660"/>
          </a:xfrm>
        </p:spPr>
        <p:txBody>
          <a:bodyPr/>
          <a:lstStyle/>
          <a:p>
            <a:pPr>
              <a:lnSpc>
                <a:spcPct val="150000"/>
              </a:lnSpc>
            </a:pPr>
            <a:r>
              <a:rPr lang="en-US" altLang="zh-CN" dirty="0"/>
              <a:t> </a:t>
            </a:r>
            <a:r>
              <a:rPr lang="zh-CN" altLang="en-US" dirty="0"/>
              <a:t>常用的一种获取当前时间以及时间格式化的模块，模块名称：</a:t>
            </a:r>
            <a:r>
              <a:rPr lang="en-US" altLang="zh-CN" dirty="0"/>
              <a:t>time</a:t>
            </a:r>
          </a:p>
          <a:p>
            <a:pPr>
              <a:lnSpc>
                <a:spcPct val="150000"/>
              </a:lnSpc>
            </a:pPr>
            <a:r>
              <a:rPr lang="en-US" altLang="zh-CN" dirty="0"/>
              <a:t> time</a:t>
            </a:r>
            <a:r>
              <a:rPr lang="zh-CN" altLang="en-US" dirty="0"/>
              <a:t>模块在</a:t>
            </a:r>
            <a:r>
              <a:rPr lang="en-US" altLang="zh-CN" dirty="0"/>
              <a:t>Python</a:t>
            </a:r>
            <a:r>
              <a:rPr lang="zh-CN" altLang="en-US" dirty="0"/>
              <a:t>原生安装中就存在所以不需要进行任何安装操作，直接使用即可。</a:t>
            </a:r>
          </a:p>
          <a:p>
            <a:pPr>
              <a:lnSpc>
                <a:spcPct val="150000"/>
              </a:lnSpc>
            </a:pPr>
            <a:r>
              <a:rPr lang="zh-CN" altLang="en-US" dirty="0"/>
              <a:t> 导入方式： </a:t>
            </a:r>
            <a:r>
              <a:rPr lang="en-US" altLang="zh-CN" dirty="0"/>
              <a:t>import time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
          <p:cNvSpPr txBox="1"/>
          <p:nvPr/>
        </p:nvSpPr>
        <p:spPr>
          <a:xfrm flipH="1">
            <a:off x="920214" y="468752"/>
            <a:ext cx="5957991" cy="707794"/>
          </a:xfrm>
          <a:prstGeom prst="rect">
            <a:avLst/>
          </a:prstGeom>
          <a:noFill/>
        </p:spPr>
        <p:txBody>
          <a:bodyPr wrap="square" rtlCol="0">
            <a:spAutoFit/>
          </a:bodyPr>
          <a:lstStyle/>
          <a:p>
            <a:r>
              <a:rPr lang="zh-CN" altLang="en-US" sz="4000" dirty="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安装</a:t>
            </a:r>
            <a:r>
              <a:rPr lang="en-US" altLang="zh-CN" sz="4000" dirty="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Anaconda</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等腰三角形 37"/>
          <p:cNvSpPr/>
          <p:nvPr/>
        </p:nvSpPr>
        <p:spPr>
          <a:xfrm rot="5400000">
            <a:off x="521236" y="607163"/>
            <a:ext cx="428536" cy="36942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Shape 153"/>
          <p:cNvSpPr/>
          <p:nvPr/>
        </p:nvSpPr>
        <p:spPr>
          <a:xfrm>
            <a:off x="6051539" y="1396821"/>
            <a:ext cx="184707" cy="461603"/>
          </a:xfrm>
          <a:prstGeom prst="rect">
            <a:avLst/>
          </a:prstGeom>
          <a:ln w="12700">
            <a:miter lim="400000"/>
          </a:ln>
        </p:spPr>
        <p:txBody>
          <a:bodyPr wrap="none" tIns="91427" bIns="91427">
            <a:spAutoFit/>
          </a:bodyPr>
          <a:lstStyle>
            <a:lvl1pPr algn="l" defTabSz="914400">
              <a:defRPr sz="3600" spc="600">
                <a:solidFill>
                  <a:srgbClr val="3766D7"/>
                </a:solidFill>
                <a:latin typeface="Adobe 黑体 Std R"/>
                <a:ea typeface="Adobe 黑体 Std R"/>
                <a:cs typeface="Adobe 黑体 Std R"/>
                <a:sym typeface="Adobe 黑体 Std R"/>
              </a:defRPr>
            </a:lvl1pPr>
          </a:lstStyle>
          <a:p>
            <a:pPr lvl="0">
              <a:defRPr sz="1800" spc="0">
                <a:solidFill>
                  <a:srgbClr val="000000"/>
                </a:solidFill>
              </a:defRPr>
            </a:pPr>
            <a:endParaRPr spc="300" dirty="0">
              <a:latin typeface="Impact" panose="020B0806030902050204" charset="0"/>
              <a:ea typeface="Impact" panose="020B0806030902050204" charset="0"/>
              <a:cs typeface="Impact" panose="020B0806030902050204" charset="0"/>
            </a:endParaRP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154370" y="433155"/>
            <a:ext cx="1520588" cy="513576"/>
          </a:xfrm>
          <a:prstGeom prst="rect">
            <a:avLst/>
          </a:prstGeom>
        </p:spPr>
      </p:pic>
      <p:sp>
        <p:nvSpPr>
          <p:cNvPr id="41" name="文本框 6"/>
          <p:cNvSpPr txBox="1"/>
          <p:nvPr/>
        </p:nvSpPr>
        <p:spPr>
          <a:xfrm flipH="1">
            <a:off x="512645" y="1697844"/>
            <a:ext cx="7772487" cy="400058"/>
          </a:xfrm>
          <a:prstGeom prst="rect">
            <a:avLst/>
          </a:prstGeom>
          <a:noFill/>
        </p:spPr>
        <p:txBody>
          <a:bodyPr wrap="square" rtlCol="0">
            <a:spAutoFit/>
          </a:bodyPr>
          <a:lstStyle/>
          <a:p>
            <a:pPr>
              <a:spcBef>
                <a:spcPts val="1200"/>
              </a:spcBef>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下载地址</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717837" y="2354752"/>
            <a:ext cx="3891205" cy="738568"/>
            <a:chOff x="999449" y="2152643"/>
            <a:chExt cx="3891711" cy="738664"/>
          </a:xfrm>
        </p:grpSpPr>
        <p:sp>
          <p:nvSpPr>
            <p:cNvPr id="9" name="椭圆 8"/>
            <p:cNvSpPr/>
            <p:nvPr/>
          </p:nvSpPr>
          <p:spPr bwMode="auto">
            <a:xfrm>
              <a:off x="999449" y="2216838"/>
              <a:ext cx="179387" cy="179387"/>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11" name="文本框 6"/>
            <p:cNvSpPr txBox="1"/>
            <p:nvPr/>
          </p:nvSpPr>
          <p:spPr>
            <a:xfrm flipH="1">
              <a:off x="1303095" y="2152643"/>
              <a:ext cx="3588065" cy="738664"/>
            </a:xfrm>
            <a:prstGeom prst="rect">
              <a:avLst/>
            </a:prstGeom>
            <a:noFill/>
          </p:spPr>
          <p:txBody>
            <a:bodyPr wrap="square" rtlCol="0">
              <a:spAutoFit/>
            </a:bodyPr>
            <a:lstStyle/>
            <a:p>
              <a:r>
                <a:rPr lang="en-US" altLang="zh-CN" u="sng" dirty="0"/>
                <a:t>https://www.anaconda.com/download/</a:t>
              </a:r>
              <a:endParaRPr lang="zh-CN" altLang="zh-CN" dirty="0"/>
            </a:p>
          </p:txBody>
        </p:sp>
      </p:grpSp>
      <p:grpSp>
        <p:nvGrpSpPr>
          <p:cNvPr id="43" name="组合 42"/>
          <p:cNvGrpSpPr/>
          <p:nvPr/>
        </p:nvGrpSpPr>
        <p:grpSpPr>
          <a:xfrm>
            <a:off x="717837" y="3219412"/>
            <a:ext cx="4249825" cy="584775"/>
            <a:chOff x="999449" y="2152643"/>
            <a:chExt cx="4250378" cy="584851"/>
          </a:xfrm>
        </p:grpSpPr>
        <p:sp>
          <p:nvSpPr>
            <p:cNvPr id="46" name="椭圆 45"/>
            <p:cNvSpPr/>
            <p:nvPr/>
          </p:nvSpPr>
          <p:spPr bwMode="auto">
            <a:xfrm>
              <a:off x="999449" y="2216838"/>
              <a:ext cx="179387" cy="179387"/>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47" name="文本框 6"/>
            <p:cNvSpPr txBox="1"/>
            <p:nvPr/>
          </p:nvSpPr>
          <p:spPr>
            <a:xfrm flipH="1">
              <a:off x="1303095" y="2152643"/>
              <a:ext cx="3946732" cy="584851"/>
            </a:xfrm>
            <a:prstGeom prst="rect">
              <a:avLst/>
            </a:prstGeom>
            <a:noFill/>
          </p:spPr>
          <p:txBody>
            <a:bodyPr wrap="square" rtlCol="0">
              <a:spAutoFit/>
            </a:bodyPr>
            <a:lstStyle/>
            <a:p>
              <a:pPr>
                <a:spcBef>
                  <a:spcPts val="1200"/>
                </a:spcBef>
              </a:pPr>
              <a:r>
                <a:rPr lang="zh-CN" altLang="en-US" sz="1600" b="1" dirty="0">
                  <a:solidFill>
                    <a:schemeClr val="tx1">
                      <a:lumMod val="65000"/>
                      <a:lumOff val="35000"/>
                    </a:schemeClr>
                  </a:solidFill>
                  <a:latin typeface="+mj-ea"/>
                </a:rPr>
                <a:t>根据自己的</a:t>
              </a:r>
              <a:r>
                <a:rPr lang="en-US" altLang="zh-CN" sz="1600" b="1" dirty="0">
                  <a:solidFill>
                    <a:schemeClr val="tx1">
                      <a:lumMod val="65000"/>
                      <a:lumOff val="35000"/>
                    </a:schemeClr>
                  </a:solidFill>
                  <a:latin typeface="+mj-ea"/>
                </a:rPr>
                <a:t>windows</a:t>
              </a:r>
              <a:r>
                <a:rPr lang="zh-CN" altLang="en-US" sz="1600" b="1" dirty="0">
                  <a:solidFill>
                    <a:schemeClr val="tx1">
                      <a:lumMod val="65000"/>
                      <a:lumOff val="35000"/>
                    </a:schemeClr>
                  </a:solidFill>
                  <a:latin typeface="+mj-ea"/>
                </a:rPr>
                <a:t>版本下载对应的安装程序</a:t>
              </a:r>
              <a:endParaRPr lang="en-US" altLang="zh-CN" sz="1600" b="1" dirty="0">
                <a:solidFill>
                  <a:schemeClr val="tx1">
                    <a:lumMod val="65000"/>
                    <a:lumOff val="35000"/>
                  </a:schemeClr>
                </a:solidFill>
                <a:latin typeface="+mj-ea"/>
              </a:endParaRPr>
            </a:p>
          </p:txBody>
        </p:sp>
      </p:grpSp>
      <p:pic>
        <p:nvPicPr>
          <p:cNvPr id="5" name="图片 4"/>
          <p:cNvPicPr>
            <a:picLocks noChangeAspect="1"/>
          </p:cNvPicPr>
          <p:nvPr/>
        </p:nvPicPr>
        <p:blipFill>
          <a:blip r:embed="rId4"/>
          <a:stretch>
            <a:fillRect/>
          </a:stretch>
        </p:blipFill>
        <p:spPr>
          <a:xfrm>
            <a:off x="2902717" y="5085978"/>
            <a:ext cx="2199714" cy="1637882"/>
          </a:xfrm>
          <a:prstGeom prst="rect">
            <a:avLst/>
          </a:prstGeom>
        </p:spPr>
      </p:pic>
      <p:pic>
        <p:nvPicPr>
          <p:cNvPr id="3" name="图片 2"/>
          <p:cNvPicPr>
            <a:picLocks noChangeAspect="1"/>
          </p:cNvPicPr>
          <p:nvPr/>
        </p:nvPicPr>
        <p:blipFill>
          <a:blip r:embed="rId5"/>
          <a:stretch>
            <a:fillRect/>
          </a:stretch>
        </p:blipFill>
        <p:spPr>
          <a:xfrm>
            <a:off x="5326448" y="4671255"/>
            <a:ext cx="6256129" cy="2894661"/>
          </a:xfrm>
          <a:prstGeom prst="rect">
            <a:avLst/>
          </a:prstGeom>
          <a:ln>
            <a:solidFill>
              <a:schemeClr val="tx1"/>
            </a:solidFill>
          </a:ln>
        </p:spPr>
      </p:pic>
      <p:sp>
        <p:nvSpPr>
          <p:cNvPr id="8" name="矩形 7"/>
          <p:cNvSpPr/>
          <p:nvPr/>
        </p:nvSpPr>
        <p:spPr>
          <a:xfrm>
            <a:off x="5299650" y="1627622"/>
            <a:ext cx="6095206" cy="2677307"/>
          </a:xfrm>
          <a:prstGeom prst="rect">
            <a:avLst/>
          </a:prstGeom>
        </p:spPr>
        <p:txBody>
          <a:bodyPr>
            <a:spAutoFit/>
          </a:bodyPr>
          <a:lstStyle/>
          <a:p>
            <a:r>
              <a:rPr lang="zh-CN" altLang="en-US" b="1" dirty="0"/>
              <a:t>Anaconda是什么？</a:t>
            </a:r>
            <a:endParaRPr lang="en-US" altLang="zh-CN" b="1" dirty="0"/>
          </a:p>
          <a:p>
            <a:r>
              <a:rPr lang="en-US" altLang="zh-CN" dirty="0"/>
              <a:t>	</a:t>
            </a:r>
            <a:r>
              <a:rPr lang="zh-CN" altLang="en-US" dirty="0"/>
              <a:t>Anaconda是一个用于科学计算的Python发行版，支持 Linux, Mac, Windows系统，提供了包管理与环境管理的功能，可以很方便地解决多版本python并存、切换以及各种第三方包安装问题。Anaconda利用工具/命令conda来进行package和environment的管理，并且已经包含了Python和相关的配套工具</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
          <p:cNvSpPr txBox="1"/>
          <p:nvPr/>
        </p:nvSpPr>
        <p:spPr>
          <a:xfrm flipH="1">
            <a:off x="920214" y="468752"/>
            <a:ext cx="5957991" cy="707794"/>
          </a:xfrm>
          <a:prstGeom prst="rect">
            <a:avLst/>
          </a:prstGeom>
          <a:noFill/>
        </p:spPr>
        <p:txBody>
          <a:bodyPr wrap="square" rtlCol="0">
            <a:spAutoFit/>
          </a:bodyPr>
          <a:lstStyle/>
          <a:p>
            <a:r>
              <a:rPr lang="zh-CN" altLang="en-US" sz="4000" dirty="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安装</a:t>
            </a:r>
            <a:r>
              <a:rPr lang="en-US" altLang="zh-CN" sz="4000" dirty="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Anaconda</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等腰三角形 37"/>
          <p:cNvSpPr/>
          <p:nvPr/>
        </p:nvSpPr>
        <p:spPr>
          <a:xfrm rot="5400000">
            <a:off x="521236" y="607163"/>
            <a:ext cx="428536" cy="36942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154370" y="433155"/>
            <a:ext cx="1520588" cy="513576"/>
          </a:xfrm>
          <a:prstGeom prst="rect">
            <a:avLst/>
          </a:prstGeom>
        </p:spPr>
      </p:pic>
      <p:grpSp>
        <p:nvGrpSpPr>
          <p:cNvPr id="23" name="组合 22"/>
          <p:cNvGrpSpPr/>
          <p:nvPr/>
        </p:nvGrpSpPr>
        <p:grpSpPr>
          <a:xfrm>
            <a:off x="1551376" y="3717826"/>
            <a:ext cx="8245659" cy="1815882"/>
            <a:chOff x="999449" y="2216838"/>
            <a:chExt cx="8246733" cy="1816118"/>
          </a:xfrm>
        </p:grpSpPr>
        <p:sp>
          <p:nvSpPr>
            <p:cNvPr id="24" name="椭圆 23"/>
            <p:cNvSpPr/>
            <p:nvPr/>
          </p:nvSpPr>
          <p:spPr bwMode="auto">
            <a:xfrm>
              <a:off x="999449" y="2216838"/>
              <a:ext cx="179387" cy="179387"/>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400">
                <a:solidFill>
                  <a:srgbClr val="080808"/>
                </a:solidFill>
                <a:latin typeface="+mj-ea"/>
                <a:ea typeface="+mj-ea"/>
              </a:endParaRPr>
            </a:p>
          </p:txBody>
        </p:sp>
        <p:sp>
          <p:nvSpPr>
            <p:cNvPr id="25" name="文本框 6"/>
            <p:cNvSpPr txBox="1"/>
            <p:nvPr/>
          </p:nvSpPr>
          <p:spPr>
            <a:xfrm flipH="1">
              <a:off x="1373433" y="2216838"/>
              <a:ext cx="7872749" cy="1816118"/>
            </a:xfrm>
            <a:prstGeom prst="rect">
              <a:avLst/>
            </a:prstGeom>
            <a:noFill/>
          </p:spPr>
          <p:txBody>
            <a:bodyPr wrap="square" rtlCol="0">
              <a:spAutoFit/>
            </a:bodyPr>
            <a:lstStyle/>
            <a:p>
              <a:r>
                <a:rPr lang="en-US" altLang="zh-CN" sz="2800" dirty="0"/>
                <a:t>1.2 </a:t>
              </a:r>
              <a:r>
                <a:rPr lang="zh-CN" altLang="zh-CN" sz="2800" dirty="0"/>
                <a:t>什么是</a:t>
              </a:r>
              <a:r>
                <a:rPr lang="en-US" altLang="zh-CN" sz="2800" dirty="0"/>
                <a:t> </a:t>
              </a:r>
              <a:r>
                <a:rPr lang="en-US" altLang="zh-CN" sz="2800" dirty="0" err="1"/>
                <a:t>conda</a:t>
              </a:r>
              <a:r>
                <a:rPr lang="en-US" altLang="zh-CN" sz="2800" dirty="0"/>
                <a:t> </a:t>
              </a:r>
              <a:r>
                <a:rPr lang="zh-CN" altLang="zh-CN" sz="2800" dirty="0"/>
                <a:t>？</a:t>
              </a:r>
              <a:endParaRPr lang="en-US" altLang="zh-CN" sz="2800" dirty="0"/>
            </a:p>
            <a:p>
              <a:r>
                <a:rPr lang="en-US" altLang="zh-CN" sz="2800" dirty="0"/>
                <a:t>  </a:t>
              </a:r>
              <a:endParaRPr lang="zh-CN" altLang="zh-CN" sz="2800" dirty="0"/>
            </a:p>
            <a:p>
              <a:r>
                <a:rPr lang="en-US" altLang="zh-CN" sz="2800" dirty="0" err="1"/>
                <a:t>conda</a:t>
              </a:r>
              <a:r>
                <a:rPr lang="en-US" altLang="zh-CN" sz="2800" dirty="0"/>
                <a:t> </a:t>
              </a:r>
              <a:r>
                <a:rPr lang="zh-CN" altLang="zh-CN" sz="2800" dirty="0"/>
                <a:t>是</a:t>
              </a:r>
              <a:r>
                <a:rPr lang="zh-CN" altLang="zh-CN" sz="2800" b="1" dirty="0"/>
                <a:t>开源包（</a:t>
              </a:r>
              <a:r>
                <a:rPr lang="en-US" altLang="zh-CN" sz="2800" b="1" dirty="0"/>
                <a:t>packages</a:t>
              </a:r>
              <a:r>
                <a:rPr lang="zh-CN" altLang="zh-CN" sz="2800" b="1" dirty="0"/>
                <a:t>）和虚拟环境</a:t>
              </a:r>
              <a:r>
                <a:rPr lang="zh-CN" altLang="zh-CN" sz="2800" dirty="0"/>
                <a:t>（</a:t>
              </a:r>
              <a:r>
                <a:rPr lang="en-US" altLang="zh-CN" sz="2800" dirty="0"/>
                <a:t>environment</a:t>
              </a:r>
              <a:r>
                <a:rPr lang="zh-CN" altLang="zh-CN" sz="2800" dirty="0"/>
                <a:t>）的管理系统。</a:t>
              </a:r>
              <a:endParaRPr lang="en-US" altLang="zh-CN" sz="1800" dirty="0">
                <a:solidFill>
                  <a:schemeClr val="tx1">
                    <a:lumMod val="65000"/>
                    <a:lumOff val="35000"/>
                  </a:schemeClr>
                </a:solidFill>
                <a:latin typeface="+mj-ea"/>
              </a:endParaRPr>
            </a:p>
          </p:txBody>
        </p:sp>
      </p:grpSp>
      <p:grpSp>
        <p:nvGrpSpPr>
          <p:cNvPr id="26" name="组合 25"/>
          <p:cNvGrpSpPr/>
          <p:nvPr/>
        </p:nvGrpSpPr>
        <p:grpSpPr>
          <a:xfrm>
            <a:off x="1551376" y="1752413"/>
            <a:ext cx="8245659" cy="1384995"/>
            <a:chOff x="999449" y="2216838"/>
            <a:chExt cx="8246733" cy="1385175"/>
          </a:xfrm>
        </p:grpSpPr>
        <p:sp>
          <p:nvSpPr>
            <p:cNvPr id="27" name="椭圆 26"/>
            <p:cNvSpPr/>
            <p:nvPr/>
          </p:nvSpPr>
          <p:spPr bwMode="auto">
            <a:xfrm>
              <a:off x="999449" y="2216838"/>
              <a:ext cx="179387" cy="179387"/>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400">
                <a:solidFill>
                  <a:srgbClr val="080808"/>
                </a:solidFill>
                <a:latin typeface="+mj-ea"/>
                <a:ea typeface="+mj-ea"/>
              </a:endParaRPr>
            </a:p>
          </p:txBody>
        </p:sp>
        <p:sp>
          <p:nvSpPr>
            <p:cNvPr id="28" name="文本框 6"/>
            <p:cNvSpPr txBox="1"/>
            <p:nvPr/>
          </p:nvSpPr>
          <p:spPr>
            <a:xfrm flipH="1">
              <a:off x="1373433" y="2216838"/>
              <a:ext cx="7872749" cy="1385175"/>
            </a:xfrm>
            <a:prstGeom prst="rect">
              <a:avLst/>
            </a:prstGeom>
            <a:noFill/>
          </p:spPr>
          <p:txBody>
            <a:bodyPr wrap="square" rtlCol="0">
              <a:spAutoFit/>
            </a:bodyPr>
            <a:lstStyle/>
            <a:p>
              <a:r>
                <a:rPr lang="en-US" altLang="zh-CN" sz="2800" dirty="0"/>
                <a:t>1.1 Anaconda </a:t>
              </a:r>
              <a:r>
                <a:rPr lang="zh-CN" altLang="zh-CN" sz="2800" dirty="0"/>
                <a:t>的优点？</a:t>
              </a:r>
              <a:endParaRPr lang="en-US" altLang="zh-CN" sz="2800" dirty="0"/>
            </a:p>
            <a:p>
              <a:endParaRPr lang="zh-CN" altLang="zh-CN" sz="2800" dirty="0"/>
            </a:p>
            <a:p>
              <a:r>
                <a:rPr lang="zh-CN" altLang="en-US" sz="2800" dirty="0"/>
                <a:t>省时省心、分析利器。</a:t>
              </a:r>
              <a:endParaRPr lang="en-US" altLang="zh-CN" sz="1800" dirty="0">
                <a:solidFill>
                  <a:schemeClr val="tx1">
                    <a:lumMod val="65000"/>
                    <a:lumOff val="35000"/>
                  </a:schemeClr>
                </a:solidFill>
                <a:latin typeface="+mj-ea"/>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
          <p:cNvSpPr txBox="1"/>
          <p:nvPr/>
        </p:nvSpPr>
        <p:spPr>
          <a:xfrm flipH="1">
            <a:off x="920214" y="468752"/>
            <a:ext cx="5957991" cy="769441"/>
          </a:xfrm>
          <a:prstGeom prst="rect">
            <a:avLst/>
          </a:prstGeom>
          <a:noFill/>
        </p:spPr>
        <p:txBody>
          <a:bodyPr wrap="square" rtlCol="0">
            <a:spAutoFit/>
          </a:bodyPr>
          <a:lstStyle/>
          <a:p>
            <a:r>
              <a:rPr lang="zh-CN" altLang="en-US" sz="4400" dirty="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安装</a:t>
            </a:r>
            <a:r>
              <a:rPr lang="en-US" altLang="zh-CN" sz="4400" dirty="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Anaconda</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等腰三角形 37"/>
          <p:cNvSpPr/>
          <p:nvPr/>
        </p:nvSpPr>
        <p:spPr>
          <a:xfrm rot="5400000">
            <a:off x="521236" y="607163"/>
            <a:ext cx="428536" cy="36942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154370" y="433155"/>
            <a:ext cx="1520588" cy="513576"/>
          </a:xfrm>
          <a:prstGeom prst="rect">
            <a:avLst/>
          </a:prstGeom>
        </p:spPr>
      </p:pic>
      <p:grpSp>
        <p:nvGrpSpPr>
          <p:cNvPr id="26" name="组合 25"/>
          <p:cNvGrpSpPr/>
          <p:nvPr/>
        </p:nvGrpSpPr>
        <p:grpSpPr>
          <a:xfrm>
            <a:off x="920214" y="1603921"/>
            <a:ext cx="9711495" cy="830997"/>
            <a:chOff x="999449" y="2216838"/>
            <a:chExt cx="9712760" cy="831105"/>
          </a:xfrm>
        </p:grpSpPr>
        <p:sp>
          <p:nvSpPr>
            <p:cNvPr id="27" name="椭圆 26"/>
            <p:cNvSpPr/>
            <p:nvPr/>
          </p:nvSpPr>
          <p:spPr bwMode="auto">
            <a:xfrm>
              <a:off x="999449" y="2216838"/>
              <a:ext cx="179387" cy="179387"/>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200">
                <a:solidFill>
                  <a:srgbClr val="080808"/>
                </a:solidFill>
                <a:latin typeface="+mj-ea"/>
                <a:ea typeface="+mj-ea"/>
              </a:endParaRPr>
            </a:p>
          </p:txBody>
        </p:sp>
        <p:sp>
          <p:nvSpPr>
            <p:cNvPr id="28" name="文本框 6"/>
            <p:cNvSpPr txBox="1"/>
            <p:nvPr/>
          </p:nvSpPr>
          <p:spPr>
            <a:xfrm flipH="1">
              <a:off x="1415635" y="2216838"/>
              <a:ext cx="9296574" cy="831105"/>
            </a:xfrm>
            <a:prstGeom prst="rect">
              <a:avLst/>
            </a:prstGeom>
            <a:noFill/>
          </p:spPr>
          <p:txBody>
            <a:bodyPr wrap="square" rtlCol="0">
              <a:spAutoFit/>
            </a:bodyPr>
            <a:lstStyle/>
            <a:p>
              <a:r>
                <a:rPr lang="en-US" altLang="zh-CN" sz="2400" b="1" dirty="0"/>
                <a:t>Anaconda Navigator</a:t>
              </a:r>
              <a:r>
                <a:rPr lang="zh-CN" altLang="en-US" sz="2400" b="1" dirty="0"/>
                <a:t>：</a:t>
              </a:r>
              <a:r>
                <a:rPr lang="zh-CN" altLang="en-US" sz="2400" dirty="0"/>
                <a:t>用于管理工具包和环境的图形用户界面，后续涉及的众多管理命令也可以在 </a:t>
              </a:r>
              <a:r>
                <a:rPr lang="en-US" altLang="zh-CN" sz="2400" dirty="0"/>
                <a:t>Navigator </a:t>
              </a:r>
              <a:r>
                <a:rPr lang="zh-CN" altLang="en-US" sz="2400" dirty="0"/>
                <a:t>中手工实现</a:t>
              </a:r>
              <a:endParaRPr lang="en-US" altLang="zh-CN" sz="1600" dirty="0">
                <a:solidFill>
                  <a:schemeClr val="tx1">
                    <a:lumMod val="65000"/>
                    <a:lumOff val="35000"/>
                  </a:schemeClr>
                </a:solidFill>
                <a:latin typeface="+mj-ea"/>
              </a:endParaRPr>
            </a:p>
          </p:txBody>
        </p:sp>
      </p:grpSp>
      <p:grpSp>
        <p:nvGrpSpPr>
          <p:cNvPr id="12" name="组合 11"/>
          <p:cNvGrpSpPr/>
          <p:nvPr/>
        </p:nvGrpSpPr>
        <p:grpSpPr>
          <a:xfrm>
            <a:off x="920214" y="2677543"/>
            <a:ext cx="9711496" cy="830997"/>
            <a:chOff x="999449" y="2216838"/>
            <a:chExt cx="9712760" cy="831105"/>
          </a:xfrm>
        </p:grpSpPr>
        <p:sp>
          <p:nvSpPr>
            <p:cNvPr id="13" name="椭圆 12"/>
            <p:cNvSpPr/>
            <p:nvPr/>
          </p:nvSpPr>
          <p:spPr bwMode="auto">
            <a:xfrm>
              <a:off x="999449" y="2216838"/>
              <a:ext cx="179387" cy="179387"/>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200">
                <a:solidFill>
                  <a:srgbClr val="080808"/>
                </a:solidFill>
                <a:latin typeface="+mj-ea"/>
                <a:ea typeface="+mj-ea"/>
              </a:endParaRPr>
            </a:p>
          </p:txBody>
        </p:sp>
        <p:sp>
          <p:nvSpPr>
            <p:cNvPr id="14" name="文本框 6"/>
            <p:cNvSpPr txBox="1"/>
            <p:nvPr/>
          </p:nvSpPr>
          <p:spPr>
            <a:xfrm flipH="1">
              <a:off x="1415635" y="2216838"/>
              <a:ext cx="9296574" cy="831105"/>
            </a:xfrm>
            <a:prstGeom prst="rect">
              <a:avLst/>
            </a:prstGeom>
            <a:noFill/>
          </p:spPr>
          <p:txBody>
            <a:bodyPr wrap="square" rtlCol="0">
              <a:spAutoFit/>
            </a:bodyPr>
            <a:lstStyle/>
            <a:p>
              <a:r>
                <a:rPr lang="en-US" altLang="zh-CN" sz="2400" b="1" dirty="0" err="1"/>
                <a:t>Jupyter</a:t>
              </a:r>
              <a:r>
                <a:rPr lang="en-US" altLang="zh-CN" sz="2400" b="1" dirty="0"/>
                <a:t> notebook</a:t>
              </a:r>
              <a:r>
                <a:rPr lang="zh-CN" altLang="en-US" sz="2400" b="1" dirty="0"/>
                <a:t>：</a:t>
              </a:r>
              <a:r>
                <a:rPr lang="zh-CN" altLang="en-US" sz="2400" dirty="0"/>
                <a:t>基于</a:t>
              </a:r>
              <a:r>
                <a:rPr lang="en-US" altLang="zh-CN" sz="2400" dirty="0"/>
                <a:t>web</a:t>
              </a:r>
              <a:r>
                <a:rPr lang="zh-CN" altLang="en-US" sz="2400" dirty="0"/>
                <a:t>的交互式计算环境，可以编辑易于人们阅读的文档，用于展示数据分析的过程</a:t>
              </a:r>
              <a:endParaRPr lang="en-US" altLang="zh-CN" sz="1600" dirty="0">
                <a:solidFill>
                  <a:schemeClr val="tx1">
                    <a:lumMod val="65000"/>
                    <a:lumOff val="35000"/>
                  </a:schemeClr>
                </a:solidFill>
                <a:latin typeface="+mj-ea"/>
              </a:endParaRPr>
            </a:p>
          </p:txBody>
        </p:sp>
      </p:grpSp>
      <p:grpSp>
        <p:nvGrpSpPr>
          <p:cNvPr id="15" name="组合 14"/>
          <p:cNvGrpSpPr/>
          <p:nvPr/>
        </p:nvGrpSpPr>
        <p:grpSpPr>
          <a:xfrm>
            <a:off x="920214" y="3751166"/>
            <a:ext cx="9423464" cy="1200329"/>
            <a:chOff x="999449" y="2216838"/>
            <a:chExt cx="9424691" cy="1200485"/>
          </a:xfrm>
        </p:grpSpPr>
        <p:sp>
          <p:nvSpPr>
            <p:cNvPr id="16" name="椭圆 15"/>
            <p:cNvSpPr/>
            <p:nvPr/>
          </p:nvSpPr>
          <p:spPr bwMode="auto">
            <a:xfrm>
              <a:off x="999449" y="2216838"/>
              <a:ext cx="179387" cy="179387"/>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200">
                <a:solidFill>
                  <a:srgbClr val="080808"/>
                </a:solidFill>
                <a:latin typeface="+mj-ea"/>
                <a:ea typeface="+mj-ea"/>
              </a:endParaRPr>
            </a:p>
          </p:txBody>
        </p:sp>
        <p:sp>
          <p:nvSpPr>
            <p:cNvPr id="17" name="文本框 6"/>
            <p:cNvSpPr txBox="1"/>
            <p:nvPr/>
          </p:nvSpPr>
          <p:spPr>
            <a:xfrm flipH="1">
              <a:off x="1415635" y="2216838"/>
              <a:ext cx="9008505" cy="1200485"/>
            </a:xfrm>
            <a:prstGeom prst="rect">
              <a:avLst/>
            </a:prstGeom>
            <a:noFill/>
          </p:spPr>
          <p:txBody>
            <a:bodyPr wrap="square" rtlCol="0">
              <a:spAutoFit/>
            </a:bodyPr>
            <a:lstStyle/>
            <a:p>
              <a:r>
                <a:rPr lang="en-US" altLang="zh-CN" sz="2400" b="1" dirty="0" err="1"/>
                <a:t>qtconsole</a:t>
              </a:r>
              <a:r>
                <a:rPr lang="zh-CN" altLang="en-US" sz="2400" b="1" dirty="0"/>
                <a:t>：</a:t>
              </a:r>
              <a:r>
                <a:rPr lang="zh-CN" altLang="en-US" sz="2400" dirty="0"/>
                <a:t>一个可执行 </a:t>
              </a:r>
              <a:r>
                <a:rPr lang="en-US" altLang="zh-CN" sz="2400" dirty="0" err="1"/>
                <a:t>IPython</a:t>
              </a:r>
              <a:r>
                <a:rPr lang="en-US" altLang="zh-CN" sz="2400" dirty="0"/>
                <a:t> </a:t>
              </a:r>
              <a:r>
                <a:rPr lang="zh-CN" altLang="en-US" sz="2400" dirty="0"/>
                <a:t>的仿终端图形界面程序，相比 </a:t>
              </a:r>
              <a:r>
                <a:rPr lang="en-US" altLang="zh-CN" sz="2400" dirty="0"/>
                <a:t>Python Shell </a:t>
              </a:r>
              <a:r>
                <a:rPr lang="zh-CN" altLang="en-US" sz="2400" dirty="0"/>
                <a:t>界面，</a:t>
              </a:r>
              <a:r>
                <a:rPr lang="en-US" altLang="zh-CN" sz="2400" dirty="0" err="1"/>
                <a:t>qtconsole</a:t>
              </a:r>
              <a:r>
                <a:rPr lang="en-US" altLang="zh-CN" sz="2400" dirty="0"/>
                <a:t> </a:t>
              </a:r>
              <a:r>
                <a:rPr lang="zh-CN" altLang="en-US" sz="2400" dirty="0"/>
                <a:t>可以直接显示代码生成的图形，实现多行代码输入执行，以及内置许多有用的功能和函数。</a:t>
              </a:r>
              <a:endParaRPr lang="en-US" altLang="zh-CN" sz="1600" dirty="0">
                <a:solidFill>
                  <a:schemeClr val="tx1">
                    <a:lumMod val="65000"/>
                    <a:lumOff val="35000"/>
                  </a:schemeClr>
                </a:solidFill>
                <a:latin typeface="+mj-ea"/>
              </a:endParaRPr>
            </a:p>
          </p:txBody>
        </p:sp>
      </p:grpSp>
      <p:grpSp>
        <p:nvGrpSpPr>
          <p:cNvPr id="18" name="组合 17"/>
          <p:cNvGrpSpPr/>
          <p:nvPr/>
        </p:nvGrpSpPr>
        <p:grpSpPr>
          <a:xfrm>
            <a:off x="920214" y="5101750"/>
            <a:ext cx="9423464" cy="461665"/>
            <a:chOff x="999449" y="2216838"/>
            <a:chExt cx="9424691" cy="461725"/>
          </a:xfrm>
        </p:grpSpPr>
        <p:sp>
          <p:nvSpPr>
            <p:cNvPr id="19" name="椭圆 18"/>
            <p:cNvSpPr/>
            <p:nvPr/>
          </p:nvSpPr>
          <p:spPr bwMode="auto">
            <a:xfrm>
              <a:off x="999449" y="2216838"/>
              <a:ext cx="179387" cy="179387"/>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200">
                <a:solidFill>
                  <a:srgbClr val="080808"/>
                </a:solidFill>
                <a:latin typeface="+mj-ea"/>
                <a:ea typeface="+mj-ea"/>
              </a:endParaRPr>
            </a:p>
          </p:txBody>
        </p:sp>
        <p:sp>
          <p:nvSpPr>
            <p:cNvPr id="20" name="文本框 6"/>
            <p:cNvSpPr txBox="1"/>
            <p:nvPr/>
          </p:nvSpPr>
          <p:spPr>
            <a:xfrm flipH="1">
              <a:off x="1415635" y="2216838"/>
              <a:ext cx="9008505" cy="461725"/>
            </a:xfrm>
            <a:prstGeom prst="rect">
              <a:avLst/>
            </a:prstGeom>
            <a:noFill/>
          </p:spPr>
          <p:txBody>
            <a:bodyPr wrap="square" rtlCol="0">
              <a:spAutoFit/>
            </a:bodyPr>
            <a:lstStyle/>
            <a:p>
              <a:r>
                <a:rPr lang="en-US" altLang="zh-CN" sz="2400" b="1" dirty="0" err="1"/>
                <a:t>spyder</a:t>
              </a:r>
              <a:r>
                <a:rPr lang="zh-CN" altLang="en-US" sz="2400" b="1" dirty="0"/>
                <a:t>：</a:t>
              </a:r>
              <a:r>
                <a:rPr lang="zh-CN" altLang="en-US" sz="2400" dirty="0"/>
                <a:t>一个使用</a:t>
              </a:r>
              <a:r>
                <a:rPr lang="en-US" altLang="zh-CN" sz="2400" dirty="0"/>
                <a:t>Python</a:t>
              </a:r>
              <a:r>
                <a:rPr lang="zh-CN" altLang="en-US" sz="2400" dirty="0"/>
                <a:t>语言、跨平台的、科学运算集成开发环境。</a:t>
              </a:r>
              <a:endParaRPr lang="en-US" altLang="zh-CN" sz="1600" dirty="0">
                <a:solidFill>
                  <a:schemeClr val="tx1">
                    <a:lumMod val="65000"/>
                    <a:lumOff val="35000"/>
                  </a:schemeClr>
                </a:solidFill>
                <a:latin typeface="+mj-ea"/>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
          <p:cNvSpPr txBox="1"/>
          <p:nvPr/>
        </p:nvSpPr>
        <p:spPr>
          <a:xfrm flipH="1">
            <a:off x="920217" y="470799"/>
            <a:ext cx="5957991" cy="707794"/>
          </a:xfrm>
          <a:prstGeom prst="rect">
            <a:avLst/>
          </a:prstGeom>
          <a:noFill/>
        </p:spPr>
        <p:txBody>
          <a:bodyPr wrap="square" rtlCol="0">
            <a:spAutoFit/>
          </a:bodyPr>
          <a:lstStyle/>
          <a:p>
            <a:r>
              <a:rPr lang="zh-CN" altLang="en-US" sz="4000" dirty="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安装</a:t>
            </a:r>
            <a:r>
              <a:rPr lang="en-US" altLang="zh-CN" sz="4000" dirty="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Anaconda</a:t>
            </a:r>
            <a:endParaRPr lang="en-US" altLang="zh-CN" sz="4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等腰三角形 37"/>
          <p:cNvSpPr/>
          <p:nvPr/>
        </p:nvSpPr>
        <p:spPr>
          <a:xfrm rot="5400000">
            <a:off x="521236" y="607163"/>
            <a:ext cx="428536" cy="36942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Shape 153"/>
          <p:cNvSpPr/>
          <p:nvPr/>
        </p:nvSpPr>
        <p:spPr>
          <a:xfrm>
            <a:off x="6009342" y="1112953"/>
            <a:ext cx="184707" cy="461603"/>
          </a:xfrm>
          <a:prstGeom prst="rect">
            <a:avLst/>
          </a:prstGeom>
          <a:ln w="12700">
            <a:miter lim="400000"/>
          </a:ln>
        </p:spPr>
        <p:txBody>
          <a:bodyPr wrap="none" tIns="91427" bIns="91427">
            <a:spAutoFit/>
          </a:bodyPr>
          <a:lstStyle>
            <a:lvl1pPr algn="l" defTabSz="914400">
              <a:defRPr sz="3600" spc="600">
                <a:solidFill>
                  <a:srgbClr val="3766D7"/>
                </a:solidFill>
                <a:latin typeface="Adobe 黑体 Std R"/>
                <a:ea typeface="Adobe 黑体 Std R"/>
                <a:cs typeface="Adobe 黑体 Std R"/>
                <a:sym typeface="Adobe 黑体 Std R"/>
              </a:defRPr>
            </a:lvl1pPr>
          </a:lstStyle>
          <a:p>
            <a:pPr lvl="0">
              <a:defRPr sz="1800" spc="0">
                <a:solidFill>
                  <a:srgbClr val="000000"/>
                </a:solidFill>
              </a:defRPr>
            </a:pPr>
            <a:endParaRPr spc="300" dirty="0">
              <a:latin typeface="Impact" panose="020B0806030902050204" charset="0"/>
              <a:ea typeface="Impact" panose="020B0806030902050204" charset="0"/>
              <a:cs typeface="Impact" panose="020B0806030902050204" charset="0"/>
            </a:endParaRPr>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154370" y="433155"/>
            <a:ext cx="1520588" cy="513576"/>
          </a:xfrm>
          <a:prstGeom prst="rect">
            <a:avLst/>
          </a:prstGeom>
        </p:spPr>
      </p:pic>
      <p:sp>
        <p:nvSpPr>
          <p:cNvPr id="41" name="文本框 6"/>
          <p:cNvSpPr txBox="1"/>
          <p:nvPr/>
        </p:nvSpPr>
        <p:spPr>
          <a:xfrm flipH="1">
            <a:off x="675639" y="1417706"/>
            <a:ext cx="7772487" cy="400058"/>
          </a:xfrm>
          <a:prstGeom prst="rect">
            <a:avLst/>
          </a:prstGeom>
          <a:noFill/>
        </p:spPr>
        <p:txBody>
          <a:bodyPr wrap="square" rtlCol="0">
            <a:spAutoFit/>
          </a:bodyPr>
          <a:lstStyle/>
          <a:p>
            <a:pPr>
              <a:spcBef>
                <a:spcPts val="1200"/>
              </a:spcBef>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conda</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管理包</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椭圆 45"/>
          <p:cNvSpPr/>
          <p:nvPr/>
        </p:nvSpPr>
        <p:spPr bwMode="auto">
          <a:xfrm>
            <a:off x="990580" y="3657609"/>
            <a:ext cx="179364" cy="179364"/>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61" name="文本框 6"/>
          <p:cNvSpPr txBox="1"/>
          <p:nvPr/>
        </p:nvSpPr>
        <p:spPr>
          <a:xfrm flipH="1">
            <a:off x="656546" y="4172894"/>
            <a:ext cx="3380450" cy="400058"/>
          </a:xfrm>
          <a:prstGeom prst="rect">
            <a:avLst/>
          </a:prstGeom>
          <a:noFill/>
        </p:spPr>
        <p:txBody>
          <a:bodyPr wrap="square" rtlCol="0">
            <a:spAutoFit/>
          </a:bodyPr>
          <a:lstStyle/>
          <a:p>
            <a:pPr>
              <a:spcBef>
                <a:spcPts val="1200"/>
              </a:spcBef>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63" name="椭圆 62"/>
          <p:cNvSpPr/>
          <p:nvPr/>
        </p:nvSpPr>
        <p:spPr bwMode="auto">
          <a:xfrm>
            <a:off x="990580" y="4588941"/>
            <a:ext cx="179364" cy="179364"/>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66" name="椭圆 65"/>
          <p:cNvSpPr/>
          <p:nvPr/>
        </p:nvSpPr>
        <p:spPr bwMode="auto">
          <a:xfrm>
            <a:off x="990580" y="5227046"/>
            <a:ext cx="179364" cy="179364"/>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22" name="椭圆 21"/>
          <p:cNvSpPr/>
          <p:nvPr/>
        </p:nvSpPr>
        <p:spPr bwMode="auto">
          <a:xfrm>
            <a:off x="1009672" y="1933867"/>
            <a:ext cx="179365" cy="137564"/>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4" name="矩形 3"/>
          <p:cNvSpPr/>
          <p:nvPr/>
        </p:nvSpPr>
        <p:spPr>
          <a:xfrm>
            <a:off x="1335978" y="1817764"/>
            <a:ext cx="7968836" cy="2031061"/>
          </a:xfrm>
          <a:prstGeom prst="rect">
            <a:avLst/>
          </a:prstGeom>
        </p:spPr>
        <p:txBody>
          <a:bodyPr wrap="none">
            <a:spAutoFit/>
          </a:bodyPr>
          <a:lstStyle/>
          <a:p>
            <a:r>
              <a:rPr lang="zh-CN" altLang="en-US" dirty="0"/>
              <a:t>创建新环境命令：</a:t>
            </a:r>
            <a:r>
              <a:rPr lang="en-US" altLang="zh-CN" dirty="0" err="1"/>
              <a:t>conda</a:t>
            </a:r>
            <a:r>
              <a:rPr lang="en-US" altLang="zh-CN" dirty="0"/>
              <a:t> create -n </a:t>
            </a:r>
            <a:r>
              <a:rPr lang="en-US" altLang="zh-CN" dirty="0" err="1"/>
              <a:t>env_name</a:t>
            </a:r>
            <a:r>
              <a:rPr lang="en-US" altLang="zh-CN" dirty="0"/>
              <a:t>  list of packages</a:t>
            </a:r>
          </a:p>
          <a:p>
            <a:r>
              <a:rPr lang="en-US" altLang="zh-CN" dirty="0"/>
              <a:t>		</a:t>
            </a:r>
            <a:r>
              <a:rPr lang="zh-CN" altLang="en-US" dirty="0"/>
              <a:t>如：</a:t>
            </a:r>
            <a:r>
              <a:rPr lang="en-US" altLang="zh-CN" dirty="0" err="1"/>
              <a:t>conda</a:t>
            </a:r>
            <a:r>
              <a:rPr lang="en-US" altLang="zh-CN" dirty="0"/>
              <a:t> create -n py2 python=2.7 pandas</a:t>
            </a:r>
          </a:p>
          <a:p>
            <a:r>
              <a:rPr lang="en-US" altLang="zh-CN" dirty="0"/>
              <a:t>		source activate </a:t>
            </a:r>
            <a:r>
              <a:rPr lang="en-US" altLang="zh-CN" dirty="0" err="1"/>
              <a:t>env_name</a:t>
            </a:r>
            <a:r>
              <a:rPr lang="en-US" altLang="zh-CN" dirty="0"/>
              <a:t> #</a:t>
            </a:r>
            <a:r>
              <a:rPr lang="zh-CN" altLang="en-US" dirty="0"/>
              <a:t>进入环境</a:t>
            </a:r>
            <a:endParaRPr lang="en-US" altLang="zh-CN" dirty="0"/>
          </a:p>
          <a:p>
            <a:r>
              <a:rPr lang="en-US" altLang="zh-CN" dirty="0"/>
              <a:t>		source deactivate #</a:t>
            </a:r>
            <a:r>
              <a:rPr lang="zh-CN" altLang="en-US" dirty="0"/>
              <a:t>退出环境</a:t>
            </a:r>
            <a:endParaRPr lang="en-US" altLang="zh-CN" dirty="0"/>
          </a:p>
          <a:p>
            <a:r>
              <a:rPr lang="en-US" altLang="zh-CN" dirty="0"/>
              <a:t>		</a:t>
            </a:r>
            <a:r>
              <a:rPr lang="pt-BR" altLang="zh-CN" dirty="0"/>
              <a:t>conda env remove -n env_name </a:t>
            </a:r>
            <a:r>
              <a:rPr lang="en-US" altLang="zh-CN" dirty="0"/>
              <a:t>#</a:t>
            </a:r>
            <a:r>
              <a:rPr lang="zh-CN" altLang="en-US" dirty="0"/>
              <a:t>显示所有的环境</a:t>
            </a:r>
            <a:endParaRPr lang="en-US" altLang="zh-CN" dirty="0"/>
          </a:p>
          <a:p>
            <a:endParaRPr lang="zh-CN" altLang="en-US" dirty="0"/>
          </a:p>
        </p:txBody>
      </p:sp>
      <p:sp>
        <p:nvSpPr>
          <p:cNvPr id="6" name="矩形 5"/>
          <p:cNvSpPr/>
          <p:nvPr/>
        </p:nvSpPr>
        <p:spPr>
          <a:xfrm>
            <a:off x="1335978" y="3556016"/>
            <a:ext cx="6039329" cy="1061691"/>
          </a:xfrm>
          <a:prstGeom prst="rect">
            <a:avLst/>
          </a:prstGeom>
        </p:spPr>
        <p:txBody>
          <a:bodyPr wrap="none">
            <a:spAutoFit/>
          </a:bodyPr>
          <a:lstStyle/>
          <a:p>
            <a:r>
              <a:rPr lang="zh-CN" altLang="en-US" dirty="0"/>
              <a:t>查看命令：</a:t>
            </a:r>
            <a:r>
              <a:rPr lang="en-US" altLang="zh-CN" dirty="0" err="1"/>
              <a:t>conda</a:t>
            </a:r>
            <a:r>
              <a:rPr lang="en-US" altLang="zh-CN" dirty="0"/>
              <a:t> list    	#</a:t>
            </a:r>
            <a:r>
              <a:rPr lang="zh-CN" altLang="en-US" dirty="0"/>
              <a:t>查看所有的安装的包</a:t>
            </a:r>
            <a:endParaRPr lang="en-US" altLang="zh-CN" dirty="0"/>
          </a:p>
          <a:p>
            <a:r>
              <a:rPr lang="en-US" altLang="zh-CN" dirty="0"/>
              <a:t>	  </a:t>
            </a:r>
            <a:r>
              <a:rPr lang="en-US" altLang="zh-CN" dirty="0" err="1"/>
              <a:t>conda</a:t>
            </a:r>
            <a:r>
              <a:rPr lang="en-US" altLang="zh-CN" dirty="0"/>
              <a:t> list python	#</a:t>
            </a:r>
            <a:r>
              <a:rPr lang="zh-CN" altLang="en-US" dirty="0"/>
              <a:t>查看</a:t>
            </a:r>
            <a:r>
              <a:rPr lang="en-US" altLang="zh-CN" dirty="0"/>
              <a:t>python</a:t>
            </a:r>
            <a:r>
              <a:rPr lang="zh-CN" altLang="en-US" dirty="0"/>
              <a:t>安装包</a:t>
            </a:r>
            <a:endParaRPr lang="en-US" altLang="zh-CN" dirty="0"/>
          </a:p>
          <a:p>
            <a:r>
              <a:rPr lang="en-US" altLang="zh-CN" dirty="0"/>
              <a:t>	  </a:t>
            </a:r>
            <a:r>
              <a:rPr lang="en-US" altLang="zh-CN" dirty="0" err="1"/>
              <a:t>conda</a:t>
            </a:r>
            <a:r>
              <a:rPr lang="en-US" altLang="zh-CN" dirty="0"/>
              <a:t>  search </a:t>
            </a:r>
            <a:r>
              <a:rPr lang="en-US" altLang="zh-CN" dirty="0" err="1"/>
              <a:t>search_term</a:t>
            </a:r>
            <a:endParaRPr lang="en-US" altLang="zh-CN" dirty="0"/>
          </a:p>
        </p:txBody>
      </p:sp>
      <p:sp>
        <p:nvSpPr>
          <p:cNvPr id="28" name="矩形 27"/>
          <p:cNvSpPr/>
          <p:nvPr/>
        </p:nvSpPr>
        <p:spPr>
          <a:xfrm>
            <a:off x="1316886" y="4485677"/>
            <a:ext cx="4558667" cy="738568"/>
          </a:xfrm>
          <a:prstGeom prst="rect">
            <a:avLst/>
          </a:prstGeom>
        </p:spPr>
        <p:txBody>
          <a:bodyPr wrap="none">
            <a:spAutoFit/>
          </a:bodyPr>
          <a:lstStyle/>
          <a:p>
            <a:r>
              <a:rPr lang="zh-CN" altLang="en-US" dirty="0"/>
              <a:t>更新命令：</a:t>
            </a:r>
            <a:r>
              <a:rPr lang="en-US" altLang="zh-CN" dirty="0" err="1"/>
              <a:t>conda</a:t>
            </a:r>
            <a:r>
              <a:rPr lang="en-US" altLang="zh-CN" dirty="0"/>
              <a:t> update    	</a:t>
            </a:r>
          </a:p>
          <a:p>
            <a:r>
              <a:rPr lang="en-US" altLang="zh-CN" dirty="0"/>
              <a:t>	  </a:t>
            </a:r>
            <a:r>
              <a:rPr lang="pt-BR" altLang="zh-CN" dirty="0"/>
              <a:t>conda update python numpy</a:t>
            </a:r>
            <a:endParaRPr lang="en-US" altLang="zh-CN" dirty="0"/>
          </a:p>
        </p:txBody>
      </p:sp>
      <p:sp>
        <p:nvSpPr>
          <p:cNvPr id="31" name="矩形 30"/>
          <p:cNvSpPr/>
          <p:nvPr/>
        </p:nvSpPr>
        <p:spPr>
          <a:xfrm>
            <a:off x="1335978" y="5178733"/>
            <a:ext cx="4409288" cy="738568"/>
          </a:xfrm>
          <a:prstGeom prst="rect">
            <a:avLst/>
          </a:prstGeom>
        </p:spPr>
        <p:txBody>
          <a:bodyPr wrap="none">
            <a:spAutoFit/>
          </a:bodyPr>
          <a:lstStyle/>
          <a:p>
            <a:r>
              <a:rPr lang="zh-CN" altLang="en-US" dirty="0"/>
              <a:t>删除命令：</a:t>
            </a:r>
            <a:r>
              <a:rPr lang="en-US" altLang="zh-CN" dirty="0" err="1"/>
              <a:t>conda</a:t>
            </a:r>
            <a:r>
              <a:rPr lang="en-US" altLang="zh-CN" dirty="0"/>
              <a:t> remove   	</a:t>
            </a:r>
          </a:p>
          <a:p>
            <a:r>
              <a:rPr lang="en-US" altLang="zh-CN" dirty="0"/>
              <a:t>	  </a:t>
            </a:r>
            <a:r>
              <a:rPr lang="pt-BR" altLang="zh-CN" dirty="0"/>
              <a:t>conda remove python scipy</a:t>
            </a:r>
            <a:endParaRPr lang="en-US" altLang="zh-C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
          <p:cNvSpPr txBox="1"/>
          <p:nvPr/>
        </p:nvSpPr>
        <p:spPr>
          <a:xfrm flipH="1">
            <a:off x="920217" y="470799"/>
            <a:ext cx="5957991" cy="707794"/>
          </a:xfrm>
          <a:prstGeom prst="rect">
            <a:avLst/>
          </a:prstGeom>
          <a:noFill/>
        </p:spPr>
        <p:txBody>
          <a:bodyPr wrap="square" rtlCol="0">
            <a:spAutoFit/>
          </a:bodyPr>
          <a:lstStyle/>
          <a:p>
            <a:r>
              <a:rPr lang="en-US" altLang="zh-CN" sz="4000" dirty="0" err="1" smtClean="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Jupyter</a:t>
            </a:r>
            <a:r>
              <a:rPr lang="en-US" altLang="zh-CN" sz="4000" dirty="0" smtClean="0">
                <a:solidFill>
                  <a:schemeClr val="tx1">
                    <a:lumMod val="65000"/>
                    <a:lumOff val="35000"/>
                  </a:schemeClr>
                </a:solidFill>
                <a:latin typeface="方正正大黑简体" pitchFamily="2" charset="-122"/>
                <a:ea typeface="方正正大黑简体" pitchFamily="2" charset="-122"/>
                <a:cs typeface="微软雅黑" panose="020B0503020204020204" pitchFamily="34" charset="-122"/>
              </a:rPr>
              <a:t> Notebook</a:t>
            </a:r>
            <a:endParaRPr lang="en-US" altLang="zh-CN" sz="4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等腰三角形 37"/>
          <p:cNvSpPr/>
          <p:nvPr/>
        </p:nvSpPr>
        <p:spPr>
          <a:xfrm rot="5400000">
            <a:off x="521236" y="607163"/>
            <a:ext cx="428536" cy="36942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Shape 153"/>
          <p:cNvSpPr/>
          <p:nvPr/>
        </p:nvSpPr>
        <p:spPr>
          <a:xfrm>
            <a:off x="6009342" y="1112953"/>
            <a:ext cx="184707" cy="461603"/>
          </a:xfrm>
          <a:prstGeom prst="rect">
            <a:avLst/>
          </a:prstGeom>
          <a:ln w="12700">
            <a:miter lim="400000"/>
          </a:ln>
        </p:spPr>
        <p:txBody>
          <a:bodyPr wrap="none" tIns="91427" bIns="91427">
            <a:spAutoFit/>
          </a:bodyPr>
          <a:lstStyle>
            <a:lvl1pPr algn="l" defTabSz="914400">
              <a:defRPr sz="3600" spc="600">
                <a:solidFill>
                  <a:srgbClr val="3766D7"/>
                </a:solidFill>
                <a:latin typeface="Adobe 黑体 Std R"/>
                <a:ea typeface="Adobe 黑体 Std R"/>
                <a:cs typeface="Adobe 黑体 Std R"/>
                <a:sym typeface="Adobe 黑体 Std R"/>
              </a:defRPr>
            </a:lvl1pPr>
          </a:lstStyle>
          <a:p>
            <a:pPr lvl="0">
              <a:defRPr sz="1800" spc="0">
                <a:solidFill>
                  <a:srgbClr val="000000"/>
                </a:solidFill>
              </a:defRPr>
            </a:pPr>
            <a:endParaRPr spc="300" dirty="0">
              <a:latin typeface="Impact" panose="020B0806030902050204" charset="0"/>
              <a:ea typeface="Impact" panose="020B0806030902050204" charset="0"/>
              <a:cs typeface="Impact" panose="020B0806030902050204" charset="0"/>
            </a:endParaRPr>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154370" y="433155"/>
            <a:ext cx="1520588" cy="513576"/>
          </a:xfrm>
          <a:prstGeom prst="rect">
            <a:avLst/>
          </a:prstGeom>
        </p:spPr>
      </p:pic>
      <p:sp>
        <p:nvSpPr>
          <p:cNvPr id="46" name="椭圆 45"/>
          <p:cNvSpPr/>
          <p:nvPr/>
        </p:nvSpPr>
        <p:spPr bwMode="auto">
          <a:xfrm>
            <a:off x="800348" y="2829688"/>
            <a:ext cx="179364" cy="179364"/>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61" name="文本框 6"/>
          <p:cNvSpPr txBox="1"/>
          <p:nvPr/>
        </p:nvSpPr>
        <p:spPr>
          <a:xfrm flipH="1">
            <a:off x="447222" y="4175877"/>
            <a:ext cx="3380450" cy="400058"/>
          </a:xfrm>
          <a:prstGeom prst="rect">
            <a:avLst/>
          </a:prstGeom>
          <a:noFill/>
        </p:spPr>
        <p:txBody>
          <a:bodyPr wrap="square" rtlCol="0">
            <a:spAutoFit/>
          </a:bodyPr>
          <a:lstStyle/>
          <a:p>
            <a:pPr>
              <a:spcBef>
                <a:spcPts val="1200"/>
              </a:spcBef>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63" name="椭圆 62"/>
          <p:cNvSpPr/>
          <p:nvPr/>
        </p:nvSpPr>
        <p:spPr bwMode="auto">
          <a:xfrm>
            <a:off x="800348" y="3932818"/>
            <a:ext cx="179364" cy="179364"/>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22" name="椭圆 21"/>
          <p:cNvSpPr/>
          <p:nvPr/>
        </p:nvSpPr>
        <p:spPr bwMode="auto">
          <a:xfrm>
            <a:off x="800349" y="1991612"/>
            <a:ext cx="179364" cy="183981"/>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4" name="矩形 3"/>
          <p:cNvSpPr/>
          <p:nvPr/>
        </p:nvSpPr>
        <p:spPr>
          <a:xfrm>
            <a:off x="1126654" y="1820747"/>
            <a:ext cx="7896905" cy="954107"/>
          </a:xfrm>
          <a:prstGeom prst="rect">
            <a:avLst/>
          </a:prstGeom>
        </p:spPr>
        <p:txBody>
          <a:bodyPr wrap="none">
            <a:spAutoFit/>
          </a:bodyPr>
          <a:lstStyle/>
          <a:p>
            <a:r>
              <a:rPr lang="en-US" altLang="zh-CN" sz="2800" dirty="0" smtClean="0"/>
              <a:t>1.</a:t>
            </a:r>
            <a:r>
              <a:rPr lang="zh-CN" altLang="en-US" sz="2800" dirty="0" smtClean="0"/>
              <a:t>打开</a:t>
            </a:r>
            <a:r>
              <a:rPr lang="en-US" altLang="zh-CN" sz="2800" dirty="0" err="1" smtClean="0"/>
              <a:t>cmd</a:t>
            </a:r>
            <a:r>
              <a:rPr lang="en-US" altLang="zh-CN" sz="2800" dirty="0" smtClean="0"/>
              <a:t>,</a:t>
            </a:r>
            <a:r>
              <a:rPr lang="zh-CN" altLang="en-US" sz="2800" dirty="0" smtClean="0"/>
              <a:t>输入</a:t>
            </a:r>
            <a:r>
              <a:rPr lang="en-US" altLang="zh-CN" sz="2800" dirty="0"/>
              <a:t> </a:t>
            </a:r>
            <a:r>
              <a:rPr lang="en-US" altLang="zh-CN" sz="2800" dirty="0" err="1"/>
              <a:t>jupyter</a:t>
            </a:r>
            <a:r>
              <a:rPr lang="en-US" altLang="zh-CN" sz="2800" dirty="0"/>
              <a:t> notebook --generate-</a:t>
            </a:r>
            <a:r>
              <a:rPr lang="en-US" altLang="zh-CN" sz="2800" dirty="0" err="1"/>
              <a:t>config</a:t>
            </a:r>
            <a:r>
              <a:rPr lang="en-US" altLang="zh-CN" sz="2800" dirty="0"/>
              <a:t> </a:t>
            </a:r>
          </a:p>
          <a:p>
            <a:endParaRPr lang="zh-CN" altLang="en-US" sz="2800" dirty="0"/>
          </a:p>
        </p:txBody>
      </p:sp>
      <p:sp>
        <p:nvSpPr>
          <p:cNvPr id="6" name="矩形 5"/>
          <p:cNvSpPr/>
          <p:nvPr/>
        </p:nvSpPr>
        <p:spPr>
          <a:xfrm>
            <a:off x="1140750" y="2636851"/>
            <a:ext cx="9984143" cy="954107"/>
          </a:xfrm>
          <a:prstGeom prst="rect">
            <a:avLst/>
          </a:prstGeom>
        </p:spPr>
        <p:txBody>
          <a:bodyPr wrap="none">
            <a:spAutoFit/>
          </a:bodyPr>
          <a:lstStyle/>
          <a:p>
            <a:r>
              <a:rPr lang="en-US" altLang="zh-CN" sz="2800" dirty="0" smtClean="0"/>
              <a:t>2.</a:t>
            </a:r>
            <a:r>
              <a:rPr lang="zh-CN" altLang="en-US" sz="2800" dirty="0"/>
              <a:t>打开这个配置文件，找到“</a:t>
            </a:r>
            <a:r>
              <a:rPr lang="en-US" altLang="zh-CN" sz="2800" dirty="0" err="1"/>
              <a:t>c.NotebookApp.notebook_dir</a:t>
            </a:r>
            <a:r>
              <a:rPr lang="en-US" altLang="zh-CN" sz="2800" dirty="0" smtClean="0"/>
              <a:t>=‘’ ”</a:t>
            </a:r>
            <a:r>
              <a:rPr lang="zh-CN" altLang="en-US" sz="2800" dirty="0" smtClean="0"/>
              <a:t>，</a:t>
            </a:r>
            <a:endParaRPr lang="en-US" altLang="zh-CN" sz="2800" dirty="0" smtClean="0"/>
          </a:p>
          <a:p>
            <a:r>
              <a:rPr lang="zh-CN" altLang="en-US" sz="2800" dirty="0" smtClean="0"/>
              <a:t>把</a:t>
            </a:r>
            <a:r>
              <a:rPr lang="zh-CN" altLang="en-US" sz="2800" dirty="0"/>
              <a:t>路径改成自己的工作目录</a:t>
            </a:r>
            <a:endParaRPr lang="en-US" altLang="zh-CN" sz="2800" dirty="0"/>
          </a:p>
        </p:txBody>
      </p:sp>
      <p:sp>
        <p:nvSpPr>
          <p:cNvPr id="28" name="矩形 27"/>
          <p:cNvSpPr/>
          <p:nvPr/>
        </p:nvSpPr>
        <p:spPr>
          <a:xfrm>
            <a:off x="1126654" y="3829554"/>
            <a:ext cx="10255500" cy="2677656"/>
          </a:xfrm>
          <a:prstGeom prst="rect">
            <a:avLst/>
          </a:prstGeom>
        </p:spPr>
        <p:txBody>
          <a:bodyPr wrap="none">
            <a:spAutoFit/>
          </a:bodyPr>
          <a:lstStyle/>
          <a:p>
            <a:r>
              <a:rPr lang="en-US" altLang="zh-CN" sz="2400" dirty="0" smtClean="0"/>
              <a:t>3.</a:t>
            </a:r>
            <a:r>
              <a:rPr lang="zh-CN" altLang="en-US" sz="2400" dirty="0" smtClean="0"/>
              <a:t>配置文件</a:t>
            </a:r>
            <a:r>
              <a:rPr lang="zh-CN" altLang="en-US" sz="2400" dirty="0"/>
              <a:t>修改完成后， 以后</a:t>
            </a:r>
            <a:r>
              <a:rPr lang="zh-CN" altLang="en-US" sz="2400" dirty="0" smtClean="0"/>
              <a:t>在</a:t>
            </a:r>
            <a:r>
              <a:rPr lang="en-US" altLang="zh-CN" sz="2400" dirty="0" err="1" smtClean="0"/>
              <a:t>jupyter</a:t>
            </a:r>
            <a:r>
              <a:rPr lang="en-US" altLang="zh-CN" sz="2400" dirty="0" smtClean="0"/>
              <a:t> notebook</a:t>
            </a:r>
            <a:r>
              <a:rPr lang="zh-CN" altLang="en-US" sz="2400" dirty="0" smtClean="0"/>
              <a:t>中</a:t>
            </a:r>
            <a:r>
              <a:rPr lang="zh-CN" altLang="en-US" sz="2400" dirty="0"/>
              <a:t>写的代码等都会保存</a:t>
            </a:r>
            <a:r>
              <a:rPr lang="zh-CN" altLang="en-US" sz="2400" dirty="0" smtClean="0"/>
              <a:t>在</a:t>
            </a:r>
            <a:endParaRPr lang="en-US" altLang="zh-CN" sz="2400" dirty="0" smtClean="0"/>
          </a:p>
          <a:p>
            <a:r>
              <a:rPr lang="zh-CN" altLang="en-US" sz="2400" dirty="0" smtClean="0"/>
              <a:t>自己创建</a:t>
            </a:r>
            <a:r>
              <a:rPr lang="zh-CN" altLang="en-US" sz="2400" dirty="0"/>
              <a:t>的目录</a:t>
            </a:r>
            <a:r>
              <a:rPr lang="zh-CN" altLang="en-US" sz="2400" dirty="0">
                <a:latin typeface="+mn-ea"/>
              </a:rPr>
              <a:t>中</a:t>
            </a:r>
            <a:r>
              <a:rPr lang="zh-CN" altLang="en-US" sz="2400" dirty="0" smtClean="0">
                <a:latin typeface="+mn-ea"/>
              </a:rPr>
              <a:t>。</a:t>
            </a:r>
            <a:endParaRPr lang="en-US" altLang="zh-CN" sz="2400" dirty="0" smtClean="0">
              <a:latin typeface="+mn-ea"/>
            </a:endParaRPr>
          </a:p>
          <a:p>
            <a:endParaRPr lang="en-US" altLang="zh-CN" sz="2400" dirty="0">
              <a:latin typeface="+mn-ea"/>
            </a:endParaRPr>
          </a:p>
          <a:p>
            <a:r>
              <a:rPr lang="zh-CN" altLang="en-US" sz="2400" dirty="0" smtClean="0">
                <a:latin typeface="+mn-ea"/>
              </a:rPr>
              <a:t>*设置</a:t>
            </a:r>
            <a:r>
              <a:rPr lang="en-US" altLang="zh-CN" sz="2400" dirty="0" err="1" smtClean="0">
                <a:latin typeface="+mn-ea"/>
              </a:rPr>
              <a:t>jupyter</a:t>
            </a:r>
            <a:r>
              <a:rPr lang="zh-CN" altLang="en-US" sz="2400" dirty="0" smtClean="0">
                <a:latin typeface="+mn-ea"/>
              </a:rPr>
              <a:t>密码：</a:t>
            </a:r>
            <a:endParaRPr lang="en-US" altLang="zh-CN" sz="2400" dirty="0" smtClean="0">
              <a:latin typeface="+mn-ea"/>
            </a:endParaRPr>
          </a:p>
          <a:p>
            <a:r>
              <a:rPr lang="en-US" altLang="zh-CN" sz="2400" dirty="0">
                <a:latin typeface="+mn-ea"/>
              </a:rPr>
              <a:t>from </a:t>
            </a:r>
            <a:r>
              <a:rPr lang="en-US" altLang="zh-CN" sz="2400" dirty="0" err="1">
                <a:latin typeface="+mn-ea"/>
              </a:rPr>
              <a:t>notebook.auth</a:t>
            </a:r>
            <a:r>
              <a:rPr lang="en-US" altLang="zh-CN" sz="2400" dirty="0">
                <a:latin typeface="+mn-ea"/>
              </a:rPr>
              <a:t> import </a:t>
            </a:r>
            <a:r>
              <a:rPr lang="en-US" altLang="zh-CN" sz="2400" dirty="0" err="1">
                <a:latin typeface="+mn-ea"/>
              </a:rPr>
              <a:t>passwd</a:t>
            </a:r>
            <a:endParaRPr lang="en-US" altLang="zh-CN" sz="2400" dirty="0">
              <a:latin typeface="+mn-ea"/>
            </a:endParaRPr>
          </a:p>
          <a:p>
            <a:r>
              <a:rPr lang="en-US" altLang="zh-CN" sz="2400" dirty="0" err="1">
                <a:latin typeface="+mn-ea"/>
              </a:rPr>
              <a:t>passwd</a:t>
            </a:r>
            <a:r>
              <a:rPr lang="en-US" altLang="zh-CN" sz="2400" dirty="0" smtClean="0">
                <a:latin typeface="+mn-ea"/>
              </a:rPr>
              <a:t>()</a:t>
            </a:r>
          </a:p>
          <a:p>
            <a:r>
              <a:rPr lang="zh-CN" altLang="en-US" sz="2400" dirty="0" smtClean="0">
                <a:latin typeface="+mn-ea"/>
              </a:rPr>
              <a:t>保存生成的秘钥至配置文件的“</a:t>
            </a:r>
            <a:r>
              <a:rPr lang="en-US" altLang="zh-CN" sz="2400" u="sng" dirty="0" err="1" smtClean="0"/>
              <a:t>c.NotebookApp</a:t>
            </a:r>
            <a:r>
              <a:rPr lang="en-US" altLang="zh-CN" sz="2400" u="sng" dirty="0" smtClean="0"/>
              <a:t>.</a:t>
            </a:r>
            <a:r>
              <a:rPr lang="en-US" altLang="zh-CN" sz="2400" u="sng" dirty="0"/>
              <a:t> </a:t>
            </a:r>
            <a:r>
              <a:rPr lang="en-US" altLang="zh-CN" sz="2400" u="sng" dirty="0" err="1"/>
              <a:t>notebook_</a:t>
            </a:r>
            <a:r>
              <a:rPr lang="en-US" altLang="zh-CN" sz="2400" u="sng" dirty="0" err="1" smtClean="0"/>
              <a:t>password</a:t>
            </a:r>
            <a:r>
              <a:rPr lang="en-US" altLang="zh-CN" sz="2400" dirty="0" smtClean="0"/>
              <a:t>=‘’ ”</a:t>
            </a:r>
            <a:r>
              <a:rPr lang="zh-CN" altLang="en-US" sz="2400" dirty="0" smtClean="0"/>
              <a:t>”</a:t>
            </a:r>
            <a:endParaRPr lang="en-US" altLang="zh-CN" sz="2400" dirty="0">
              <a:latin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Scipy</a:t>
            </a:r>
            <a:r>
              <a:rPr lang="zh-CN" altLang="en-US"/>
              <a:t>库简介</a:t>
            </a:r>
          </a:p>
        </p:txBody>
      </p:sp>
      <p:sp>
        <p:nvSpPr>
          <p:cNvPr id="2" name="内容占位符 1"/>
          <p:cNvSpPr>
            <a:spLocks noGrp="1"/>
          </p:cNvSpPr>
          <p:nvPr>
            <p:ph idx="13"/>
          </p:nvPr>
        </p:nvSpPr>
        <p:spPr>
          <a:xfrm>
            <a:off x="533400" y="1111885"/>
            <a:ext cx="11178540" cy="5153660"/>
          </a:xfrm>
        </p:spPr>
        <p:txBody>
          <a:bodyPr/>
          <a:lstStyle/>
          <a:p>
            <a:pPr>
              <a:lnSpc>
                <a:spcPct val="150000"/>
              </a:lnSpc>
            </a:pPr>
            <a:r>
              <a:rPr lang="en-US" altLang="zh-CN" dirty="0"/>
              <a:t> </a:t>
            </a:r>
            <a:r>
              <a:rPr lang="en-US" altLang="zh-CN" dirty="0" err="1"/>
              <a:t>Scipy</a:t>
            </a:r>
            <a:r>
              <a:rPr lang="zh-CN" altLang="en-US" dirty="0"/>
              <a:t>库是基于</a:t>
            </a:r>
            <a:r>
              <a:rPr lang="en-US" altLang="zh-CN" dirty="0"/>
              <a:t>Python</a:t>
            </a:r>
            <a:r>
              <a:rPr lang="zh-CN" altLang="en-US" dirty="0"/>
              <a:t>生态的一款开源数值计算、科学与工程应用的开源软件，主要包括</a:t>
            </a:r>
            <a:r>
              <a:rPr lang="en-US" altLang="zh-CN" dirty="0" err="1"/>
              <a:t>NumPy</a:t>
            </a:r>
            <a:r>
              <a:rPr lang="zh-CN" altLang="en-US" dirty="0"/>
              <a:t>、</a:t>
            </a:r>
            <a:r>
              <a:rPr lang="en-US" altLang="zh-CN" dirty="0" err="1"/>
              <a:t>Scipy</a:t>
            </a:r>
            <a:r>
              <a:rPr lang="zh-CN" altLang="en-US" dirty="0"/>
              <a:t>、</a:t>
            </a:r>
            <a:r>
              <a:rPr lang="en-US" altLang="zh-CN" dirty="0"/>
              <a:t>pandas</a:t>
            </a:r>
            <a:r>
              <a:rPr lang="zh-CN" altLang="en-US" dirty="0"/>
              <a:t>、</a:t>
            </a:r>
            <a:r>
              <a:rPr lang="en-US" altLang="zh-CN" dirty="0" err="1"/>
              <a:t>matplotlib</a:t>
            </a:r>
            <a:r>
              <a:rPr lang="zh-CN" altLang="en-US" dirty="0"/>
              <a:t>等等。</a:t>
            </a:r>
          </a:p>
          <a:p>
            <a:pPr lvl="1">
              <a:lnSpc>
                <a:spcPct val="150000"/>
              </a:lnSpc>
            </a:pPr>
            <a:r>
              <a:rPr lang="zh-CN" altLang="en-US" dirty="0"/>
              <a:t>官方文档：https://scipy.org/</a:t>
            </a:r>
          </a:p>
        </p:txBody>
      </p:sp>
      <p:pic>
        <p:nvPicPr>
          <p:cNvPr id="5" name="图片 4"/>
          <p:cNvPicPr>
            <a:picLocks noChangeAspect="1"/>
          </p:cNvPicPr>
          <p:nvPr/>
        </p:nvPicPr>
        <p:blipFill>
          <a:blip r:embed="rId2"/>
          <a:stretch>
            <a:fillRect/>
          </a:stretch>
        </p:blipFill>
        <p:spPr>
          <a:xfrm>
            <a:off x="1241425" y="3141762"/>
            <a:ext cx="9762490" cy="340042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2598" y="189434"/>
            <a:ext cx="8229600" cy="752475"/>
          </a:xfrm>
        </p:spPr>
        <p:txBody>
          <a:bodyPr/>
          <a:lstStyle/>
          <a:p>
            <a:pPr algn="l"/>
            <a:r>
              <a:rPr lang="en-US" altLang="zh-CN" dirty="0" err="1" smtClean="0"/>
              <a:t>numPy</a:t>
            </a:r>
            <a:r>
              <a:rPr lang="zh-CN" altLang="en-US" dirty="0"/>
              <a:t>、</a:t>
            </a:r>
            <a:r>
              <a:rPr lang="en-US" altLang="zh-CN" dirty="0" err="1"/>
              <a:t>Scipy</a:t>
            </a:r>
            <a:r>
              <a:rPr lang="zh-CN" altLang="en-US" dirty="0"/>
              <a:t>、</a:t>
            </a:r>
            <a:r>
              <a:rPr lang="en-US" altLang="zh-CN" dirty="0"/>
              <a:t>pandas</a:t>
            </a:r>
            <a:r>
              <a:rPr lang="zh-CN" altLang="en-US" dirty="0"/>
              <a:t>、</a:t>
            </a:r>
            <a:r>
              <a:rPr lang="en-US" altLang="zh-CN" dirty="0" err="1"/>
              <a:t>matplotlib</a:t>
            </a:r>
            <a:r>
              <a:rPr lang="zh-CN" altLang="en-US" dirty="0" smtClean="0"/>
              <a:t>简介</a:t>
            </a:r>
            <a:endParaRPr lang="zh-CN" altLang="en-US" dirty="0"/>
          </a:p>
        </p:txBody>
      </p:sp>
      <p:sp>
        <p:nvSpPr>
          <p:cNvPr id="2" name="内容占位符 1"/>
          <p:cNvSpPr>
            <a:spLocks noGrp="1"/>
          </p:cNvSpPr>
          <p:nvPr>
            <p:ph idx="13"/>
          </p:nvPr>
        </p:nvSpPr>
        <p:spPr>
          <a:xfrm>
            <a:off x="622598" y="1197546"/>
            <a:ext cx="10962406" cy="5153660"/>
          </a:xfrm>
        </p:spPr>
        <p:txBody>
          <a:bodyPr>
            <a:normAutofit/>
          </a:bodyPr>
          <a:lstStyle/>
          <a:p>
            <a:pPr>
              <a:lnSpc>
                <a:spcPct val="150000"/>
              </a:lnSpc>
            </a:pPr>
            <a:r>
              <a:rPr lang="en-US" altLang="zh-CN" sz="2000" b="1" dirty="0" err="1" smtClean="0">
                <a:solidFill>
                  <a:srgbClr val="00B050"/>
                </a:solidFill>
              </a:rPr>
              <a:t>numpy</a:t>
            </a:r>
            <a:r>
              <a:rPr lang="en-US" altLang="zh-CN" sz="2000" b="1" dirty="0" smtClean="0">
                <a:solidFill>
                  <a:srgbClr val="00B050"/>
                </a:solidFill>
              </a:rPr>
              <a:t>——</a:t>
            </a:r>
            <a:r>
              <a:rPr lang="zh-CN" altLang="en-US" sz="2000" b="1" dirty="0" smtClean="0">
                <a:solidFill>
                  <a:srgbClr val="00B050"/>
                </a:solidFill>
              </a:rPr>
              <a:t>基础，</a:t>
            </a:r>
            <a:r>
              <a:rPr lang="zh-CN" altLang="en-US" sz="2000" dirty="0" smtClean="0"/>
              <a:t>以</a:t>
            </a:r>
            <a:r>
              <a:rPr lang="zh-CN" altLang="en-US" sz="2000" dirty="0"/>
              <a:t>矩阵为基础的数学计算模块，纯</a:t>
            </a:r>
            <a:r>
              <a:rPr lang="zh-CN" altLang="en-US" sz="2000" dirty="0" smtClean="0"/>
              <a:t>数学存储</a:t>
            </a:r>
            <a:r>
              <a:rPr lang="zh-CN" altLang="en-US" sz="2000" dirty="0"/>
              <a:t>和处理大型矩阵。  这个是很基础的扩展，其余的扩展都是以此为基础</a:t>
            </a:r>
            <a:r>
              <a:rPr lang="zh-CN" altLang="en-US" sz="2000" dirty="0" smtClean="0"/>
              <a:t>。</a:t>
            </a:r>
            <a:endParaRPr lang="en-US" altLang="zh-CN" sz="2000" dirty="0" smtClean="0"/>
          </a:p>
          <a:p>
            <a:pPr>
              <a:lnSpc>
                <a:spcPct val="150000"/>
              </a:lnSpc>
            </a:pPr>
            <a:r>
              <a:rPr lang="en-US" altLang="zh-CN" sz="2000" b="1" dirty="0" err="1">
                <a:solidFill>
                  <a:srgbClr val="00B050"/>
                </a:solidFill>
              </a:rPr>
              <a:t>scipy</a:t>
            </a:r>
            <a:r>
              <a:rPr lang="en-US" altLang="zh-CN" sz="2000" b="1" dirty="0">
                <a:solidFill>
                  <a:srgbClr val="00B050"/>
                </a:solidFill>
              </a:rPr>
              <a:t>——</a:t>
            </a:r>
            <a:r>
              <a:rPr lang="zh-CN" altLang="en-US" sz="2000" b="1" dirty="0">
                <a:solidFill>
                  <a:srgbClr val="00B050"/>
                </a:solidFill>
              </a:rPr>
              <a:t>数值计算</a:t>
            </a:r>
            <a:r>
              <a:rPr lang="zh-CN" altLang="en-US" sz="2000" b="1" dirty="0" smtClean="0">
                <a:solidFill>
                  <a:srgbClr val="00B050"/>
                </a:solidFill>
              </a:rPr>
              <a:t>库</a:t>
            </a:r>
            <a:r>
              <a:rPr lang="en-US" altLang="zh-CN" sz="2000" b="1" dirty="0" smtClean="0">
                <a:solidFill>
                  <a:srgbClr val="00B050"/>
                </a:solidFill>
              </a:rPr>
              <a:t>,</a:t>
            </a:r>
            <a:r>
              <a:rPr lang="zh-CN" altLang="en-US" sz="2000" dirty="0" smtClean="0"/>
              <a:t>在</a:t>
            </a:r>
            <a:r>
              <a:rPr lang="en-US" altLang="zh-CN" sz="2000" dirty="0" err="1" smtClean="0"/>
              <a:t>numPy</a:t>
            </a:r>
            <a:r>
              <a:rPr lang="zh-CN" altLang="en-US" sz="2000" dirty="0"/>
              <a:t>库的基础上增加了众多的数学、科学以及工程计算中常用的库函数。  方便、易于使用、专为科学和工程设计的</a:t>
            </a:r>
            <a:r>
              <a:rPr lang="en-US" altLang="zh-CN" sz="2000" dirty="0"/>
              <a:t>Python</a:t>
            </a:r>
            <a:r>
              <a:rPr lang="zh-CN" altLang="en-US" sz="2000" dirty="0"/>
              <a:t>工具包</a:t>
            </a:r>
            <a:r>
              <a:rPr lang="en-US" altLang="zh-CN" sz="2000" dirty="0" smtClean="0"/>
              <a:t>.</a:t>
            </a:r>
            <a:r>
              <a:rPr lang="zh-CN" altLang="en-US" sz="2000" dirty="0" smtClean="0"/>
              <a:t>它</a:t>
            </a:r>
            <a:r>
              <a:rPr lang="zh-CN" altLang="en-US" sz="2000" dirty="0"/>
              <a:t>包括统计</a:t>
            </a:r>
            <a:r>
              <a:rPr lang="en-US" altLang="zh-CN" sz="2000" dirty="0"/>
              <a:t>,</a:t>
            </a:r>
            <a:r>
              <a:rPr lang="zh-CN" altLang="en-US" sz="2000" dirty="0"/>
              <a:t>优化</a:t>
            </a:r>
            <a:r>
              <a:rPr lang="en-US" altLang="zh-CN" sz="2000" dirty="0"/>
              <a:t>,</a:t>
            </a:r>
            <a:r>
              <a:rPr lang="zh-CN" altLang="en-US" sz="2000" dirty="0"/>
              <a:t>整合</a:t>
            </a:r>
            <a:r>
              <a:rPr lang="en-US" altLang="zh-CN" sz="2000" dirty="0"/>
              <a:t>,</a:t>
            </a:r>
            <a:r>
              <a:rPr lang="zh-CN" altLang="en-US" sz="2000" dirty="0"/>
              <a:t>线性代数模块</a:t>
            </a:r>
            <a:r>
              <a:rPr lang="en-US" altLang="zh-CN" sz="2000" dirty="0"/>
              <a:t>,</a:t>
            </a:r>
            <a:r>
              <a:rPr lang="zh-CN" altLang="en-US" sz="2000" dirty="0"/>
              <a:t>傅里叶变换</a:t>
            </a:r>
            <a:r>
              <a:rPr lang="en-US" altLang="zh-CN" sz="2000" dirty="0"/>
              <a:t>,</a:t>
            </a:r>
            <a:r>
              <a:rPr lang="zh-CN" altLang="en-US" sz="2000" dirty="0"/>
              <a:t>信号和图像处理</a:t>
            </a:r>
            <a:r>
              <a:rPr lang="en-US" altLang="zh-CN" sz="2000" dirty="0"/>
              <a:t>,</a:t>
            </a:r>
            <a:r>
              <a:rPr lang="zh-CN" altLang="en-US" sz="2000" dirty="0"/>
              <a:t>常微分方程求解器等等</a:t>
            </a:r>
            <a:r>
              <a:rPr lang="zh-CN" altLang="en-US" sz="2000" dirty="0" smtClean="0"/>
              <a:t>。</a:t>
            </a:r>
            <a:endParaRPr lang="en-US" altLang="zh-CN" sz="2000" dirty="0" smtClean="0"/>
          </a:p>
          <a:p>
            <a:pPr>
              <a:lnSpc>
                <a:spcPct val="150000"/>
              </a:lnSpc>
            </a:pPr>
            <a:r>
              <a:rPr lang="en-US" altLang="zh-CN" sz="2000" b="1" dirty="0">
                <a:solidFill>
                  <a:srgbClr val="00B050"/>
                </a:solidFill>
              </a:rPr>
              <a:t>pandas——</a:t>
            </a:r>
            <a:r>
              <a:rPr lang="zh-CN" altLang="en-US" sz="2000" b="1" dirty="0" smtClean="0">
                <a:solidFill>
                  <a:srgbClr val="00B050"/>
                </a:solidFill>
              </a:rPr>
              <a:t>数据分析</a:t>
            </a:r>
            <a:r>
              <a:rPr lang="en-US" altLang="zh-CN" sz="2000" b="1" dirty="0" smtClean="0">
                <a:solidFill>
                  <a:srgbClr val="00B050"/>
                </a:solidFill>
              </a:rPr>
              <a:t>,</a:t>
            </a:r>
            <a:r>
              <a:rPr lang="zh-CN" altLang="en-US" sz="2000" dirty="0" smtClean="0"/>
              <a:t>基于</a:t>
            </a:r>
            <a:r>
              <a:rPr lang="en-US" altLang="zh-CN" sz="2000" dirty="0" err="1" smtClean="0"/>
              <a:t>numPy</a:t>
            </a:r>
            <a:r>
              <a:rPr lang="en-US" altLang="zh-CN" sz="2000" dirty="0" smtClean="0"/>
              <a:t> </a:t>
            </a:r>
            <a:r>
              <a:rPr lang="zh-CN" altLang="en-US" sz="2000" dirty="0"/>
              <a:t>的一种工具，为了解决数据分析任务而创建</a:t>
            </a:r>
            <a:r>
              <a:rPr lang="zh-CN" altLang="en-US" sz="2000" dirty="0" smtClean="0"/>
              <a:t>的</a:t>
            </a:r>
            <a:r>
              <a:rPr lang="en-US" altLang="zh-CN" sz="2000" dirty="0" smtClean="0"/>
              <a:t>.Pandas </a:t>
            </a:r>
            <a:r>
              <a:rPr lang="zh-CN" altLang="en-US" sz="2000" dirty="0"/>
              <a:t>纳入了大量库和一些标准的数据模型，提供了高效地操作大型数据集所需的工具</a:t>
            </a:r>
            <a:r>
              <a:rPr lang="zh-CN" altLang="en-US" sz="2000" dirty="0" smtClean="0"/>
              <a:t>。</a:t>
            </a:r>
            <a:endParaRPr lang="en-US" altLang="zh-CN" sz="2000" dirty="0" smtClean="0"/>
          </a:p>
          <a:p>
            <a:pPr>
              <a:lnSpc>
                <a:spcPct val="150000"/>
              </a:lnSpc>
            </a:pPr>
            <a:r>
              <a:rPr lang="en-US" altLang="zh-CN" sz="2000" b="1" dirty="0" err="1">
                <a:solidFill>
                  <a:srgbClr val="00B050"/>
                </a:solidFill>
              </a:rPr>
              <a:t>matplotlib</a:t>
            </a:r>
            <a:r>
              <a:rPr lang="en-US" altLang="zh-CN" sz="2000" b="1" dirty="0">
                <a:solidFill>
                  <a:srgbClr val="00B050"/>
                </a:solidFill>
              </a:rPr>
              <a:t>——</a:t>
            </a:r>
            <a:r>
              <a:rPr lang="zh-CN" altLang="en-US" sz="2000" b="1" dirty="0" smtClean="0">
                <a:solidFill>
                  <a:srgbClr val="00B050"/>
                </a:solidFill>
              </a:rPr>
              <a:t>绘图</a:t>
            </a:r>
            <a:r>
              <a:rPr lang="en-US" altLang="zh-CN" sz="2000" b="1" dirty="0" smtClean="0">
                <a:solidFill>
                  <a:srgbClr val="00B050"/>
                </a:solidFill>
              </a:rPr>
              <a:t>,</a:t>
            </a:r>
            <a:r>
              <a:rPr lang="zh-CN" altLang="en-US" sz="2000" dirty="0" smtClean="0"/>
              <a:t>对于</a:t>
            </a:r>
            <a:r>
              <a:rPr lang="zh-CN" altLang="en-US" sz="2000" dirty="0"/>
              <a:t>图像美化方面比较完善，可以自定义线条的颜色和式样，可以在一张绘图纸上绘制多张小图，也可在一张图上绘制多条线，可以很方便的对数据进行可视化分析。</a:t>
            </a:r>
            <a:endParaRPr lang="en-US" altLang="zh-CN" sz="2000" dirty="0"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sz="3200" dirty="0" err="1">
                <a:solidFill>
                  <a:srgbClr val="00B050"/>
                </a:solidFill>
              </a:rPr>
              <a:t>NumPy</a:t>
            </a:r>
            <a:r>
              <a:rPr lang="zh-CN" altLang="en-US" sz="3200" dirty="0">
                <a:solidFill>
                  <a:srgbClr val="00B050"/>
                </a:solidFill>
              </a:rPr>
              <a:t>历史</a:t>
            </a:r>
          </a:p>
        </p:txBody>
      </p:sp>
      <p:sp>
        <p:nvSpPr>
          <p:cNvPr id="2" name="内容占位符 1"/>
          <p:cNvSpPr>
            <a:spLocks noGrp="1"/>
          </p:cNvSpPr>
          <p:nvPr>
            <p:ph idx="13"/>
          </p:nvPr>
        </p:nvSpPr>
        <p:spPr>
          <a:xfrm>
            <a:off x="533400" y="1111885"/>
            <a:ext cx="11178540" cy="5153660"/>
          </a:xfrm>
        </p:spPr>
        <p:txBody>
          <a:bodyPr>
            <a:normAutofit fontScale="92500" lnSpcReduction="10000"/>
          </a:bodyPr>
          <a:lstStyle/>
          <a:p>
            <a:pPr>
              <a:lnSpc>
                <a:spcPct val="150000"/>
              </a:lnSpc>
            </a:pPr>
            <a:r>
              <a:rPr lang="en-US" altLang="zh-CN" dirty="0"/>
              <a:t> 1995</a:t>
            </a:r>
            <a:r>
              <a:rPr lang="zh-CN" altLang="en-US" dirty="0"/>
              <a:t>年</a:t>
            </a:r>
            <a:r>
              <a:rPr lang="en-US" altLang="zh-CN" dirty="0"/>
              <a:t>Jim </a:t>
            </a:r>
            <a:r>
              <a:rPr lang="en-US" altLang="zh-CN" dirty="0" err="1"/>
              <a:t>HugUNin</a:t>
            </a:r>
            <a:r>
              <a:rPr lang="zh-CN" altLang="en-US" dirty="0"/>
              <a:t>开发了</a:t>
            </a:r>
            <a:r>
              <a:rPr lang="en-US" altLang="zh-CN" dirty="0"/>
              <a:t>Numeric</a:t>
            </a:r>
          </a:p>
          <a:p>
            <a:pPr>
              <a:lnSpc>
                <a:spcPct val="150000"/>
              </a:lnSpc>
            </a:pPr>
            <a:r>
              <a:rPr lang="en-US" altLang="zh-CN" dirty="0"/>
              <a:t> </a:t>
            </a:r>
            <a:r>
              <a:rPr lang="zh-CN" altLang="en-US" dirty="0"/>
              <a:t>随后</a:t>
            </a:r>
            <a:r>
              <a:rPr lang="en-US" altLang="zh-CN" dirty="0" err="1"/>
              <a:t>Numarray</a:t>
            </a:r>
            <a:r>
              <a:rPr lang="zh-CN" altLang="en-US" dirty="0"/>
              <a:t>包诞生</a:t>
            </a:r>
          </a:p>
          <a:p>
            <a:pPr>
              <a:lnSpc>
                <a:spcPct val="150000"/>
              </a:lnSpc>
            </a:pPr>
            <a:r>
              <a:rPr lang="zh-CN" altLang="en-US" dirty="0"/>
              <a:t> </a:t>
            </a:r>
            <a:r>
              <a:rPr lang="en-US" altLang="zh-CN" dirty="0"/>
              <a:t>Travis </a:t>
            </a:r>
            <a:r>
              <a:rPr lang="en-US" altLang="zh-CN" dirty="0" err="1"/>
              <a:t>Oliphants</a:t>
            </a:r>
            <a:r>
              <a:rPr lang="zh-CN" altLang="en-US" dirty="0"/>
              <a:t>整合</a:t>
            </a:r>
            <a:r>
              <a:rPr lang="en-US" altLang="zh-CN" dirty="0"/>
              <a:t>Numeric</a:t>
            </a:r>
            <a:r>
              <a:rPr lang="zh-CN" altLang="en-US" dirty="0"/>
              <a:t>和</a:t>
            </a:r>
            <a:r>
              <a:rPr lang="en-US" altLang="zh-CN" dirty="0" err="1"/>
              <a:t>Numarray</a:t>
            </a:r>
            <a:r>
              <a:rPr lang="zh-CN" altLang="en-US" dirty="0"/>
              <a:t>，开发</a:t>
            </a:r>
            <a:r>
              <a:rPr lang="en-US" altLang="zh-CN" dirty="0" err="1"/>
              <a:t>NumPy</a:t>
            </a:r>
            <a:r>
              <a:rPr lang="zh-CN" altLang="en-US" dirty="0"/>
              <a:t>，</a:t>
            </a:r>
            <a:r>
              <a:rPr lang="en-US" altLang="zh-CN" dirty="0"/>
              <a:t>2006</a:t>
            </a:r>
            <a:br>
              <a:rPr lang="en-US" altLang="zh-CN" dirty="0"/>
            </a:br>
            <a:r>
              <a:rPr lang="zh-CN" altLang="en-US" dirty="0"/>
              <a:t>年第一个版本诞生</a:t>
            </a:r>
          </a:p>
          <a:p>
            <a:pPr>
              <a:lnSpc>
                <a:spcPct val="150000"/>
              </a:lnSpc>
            </a:pPr>
            <a:r>
              <a:rPr lang="zh-CN" altLang="en-US" dirty="0"/>
              <a:t> 使用</a:t>
            </a:r>
            <a:r>
              <a:rPr lang="en-US" altLang="zh-CN" dirty="0"/>
              <a:t>Anaconda</a:t>
            </a:r>
            <a:r>
              <a:rPr lang="zh-CN" altLang="en-US" dirty="0"/>
              <a:t>发行版的</a:t>
            </a:r>
            <a:r>
              <a:rPr lang="en-US" altLang="zh-CN" dirty="0"/>
              <a:t>Python</a:t>
            </a:r>
            <a:r>
              <a:rPr lang="zh-CN" altLang="en-US" dirty="0"/>
              <a:t>，已经安装好</a:t>
            </a:r>
            <a:r>
              <a:rPr lang="en-US" altLang="zh-CN" dirty="0" err="1"/>
              <a:t>NumPy</a:t>
            </a:r>
            <a:r>
              <a:rPr lang="zh-CN" altLang="en-US" dirty="0"/>
              <a:t>模块，所以可以不用再安装</a:t>
            </a:r>
            <a:r>
              <a:rPr lang="en-US" altLang="zh-CN" dirty="0" err="1"/>
              <a:t>NumPy</a:t>
            </a:r>
            <a:r>
              <a:rPr lang="zh-CN" altLang="en-US" dirty="0"/>
              <a:t>模块了。</a:t>
            </a:r>
          </a:p>
          <a:p>
            <a:pPr>
              <a:lnSpc>
                <a:spcPct val="150000"/>
              </a:lnSpc>
            </a:pPr>
            <a:r>
              <a:rPr lang="zh-CN" altLang="en-US" dirty="0"/>
              <a:t> 依照标准的</a:t>
            </a:r>
            <a:r>
              <a:rPr lang="en-US" altLang="zh-CN" dirty="0" err="1"/>
              <a:t>NumPy</a:t>
            </a:r>
            <a:r>
              <a:rPr lang="zh-CN" altLang="en-US" dirty="0"/>
              <a:t>标准，习惯使用</a:t>
            </a:r>
            <a:r>
              <a:rPr lang="en-US" altLang="zh-CN" dirty="0"/>
              <a:t>import </a:t>
            </a:r>
            <a:r>
              <a:rPr lang="en-US" altLang="zh-CN" dirty="0" err="1"/>
              <a:t>numpy</a:t>
            </a:r>
            <a:r>
              <a:rPr lang="en-US" altLang="zh-CN" dirty="0"/>
              <a:t> as np</a:t>
            </a:r>
            <a:r>
              <a:rPr lang="zh-CN" altLang="en-US" dirty="0"/>
              <a:t>的方式导入该模块。</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sz="3200" dirty="0" err="1">
                <a:solidFill>
                  <a:srgbClr val="00B050"/>
                </a:solidFill>
              </a:rPr>
              <a:t>NumPy</a:t>
            </a:r>
            <a:r>
              <a:rPr lang="zh-CN" altLang="en-US" sz="3200" dirty="0">
                <a:solidFill>
                  <a:srgbClr val="00B050"/>
                </a:solidFill>
              </a:rPr>
              <a:t>模块</a:t>
            </a:r>
          </a:p>
        </p:txBody>
      </p:sp>
      <p:sp>
        <p:nvSpPr>
          <p:cNvPr id="2" name="内容占位符 1"/>
          <p:cNvSpPr>
            <a:spLocks noGrp="1"/>
          </p:cNvSpPr>
          <p:nvPr>
            <p:ph idx="13"/>
          </p:nvPr>
        </p:nvSpPr>
        <p:spPr>
          <a:xfrm>
            <a:off x="533400" y="1111885"/>
            <a:ext cx="11178540" cy="5153660"/>
          </a:xfrm>
        </p:spPr>
        <p:txBody>
          <a:bodyPr/>
          <a:lstStyle/>
          <a:p>
            <a:pPr>
              <a:lnSpc>
                <a:spcPct val="150000"/>
              </a:lnSpc>
            </a:pPr>
            <a:r>
              <a:rPr lang="en-US" altLang="zh-CN" dirty="0"/>
              <a:t> </a:t>
            </a:r>
            <a:r>
              <a:rPr lang="en-US" altLang="zh-CN" dirty="0" err="1" smtClean="0"/>
              <a:t>numPy</a:t>
            </a:r>
            <a:r>
              <a:rPr lang="zh-CN" altLang="en-US" dirty="0"/>
              <a:t>：</a:t>
            </a:r>
            <a:r>
              <a:rPr lang="en-US" altLang="zh-CN" dirty="0"/>
              <a:t>Numerical Python</a:t>
            </a:r>
            <a:r>
              <a:rPr lang="zh-CN" altLang="en-US" dirty="0"/>
              <a:t>，即数值</a:t>
            </a:r>
            <a:r>
              <a:rPr lang="en-US" altLang="zh-CN" dirty="0"/>
              <a:t>Python</a:t>
            </a:r>
            <a:r>
              <a:rPr lang="zh-CN" altLang="en-US" dirty="0"/>
              <a:t>包，是</a:t>
            </a:r>
            <a:r>
              <a:rPr lang="en-US" altLang="zh-CN" dirty="0"/>
              <a:t>Python</a:t>
            </a:r>
            <a:r>
              <a:rPr lang="zh-CN" altLang="en-US" dirty="0"/>
              <a:t>进行科学计算的一个基础包，所以是一个掌握其他</a:t>
            </a:r>
            <a:r>
              <a:rPr lang="en-US" altLang="zh-CN" dirty="0" err="1"/>
              <a:t>Scipy</a:t>
            </a:r>
            <a:r>
              <a:rPr lang="zh-CN" altLang="en-US" dirty="0"/>
              <a:t>库中模块的基础模块，一定需要先掌握该包的主要使用方式。</a:t>
            </a:r>
          </a:p>
          <a:p>
            <a:pPr lvl="1">
              <a:lnSpc>
                <a:spcPct val="150000"/>
              </a:lnSpc>
            </a:pPr>
            <a:r>
              <a:rPr lang="zh-CN" altLang="en-US" dirty="0"/>
              <a:t> 官网：http://www.numpy.org/</a:t>
            </a:r>
          </a:p>
          <a:p>
            <a:pPr lvl="1">
              <a:lnSpc>
                <a:spcPct val="150000"/>
              </a:lnSpc>
            </a:pPr>
            <a:r>
              <a:rPr lang="zh-CN" altLang="en-US" dirty="0"/>
              <a:t> 官方文档：https://docs.scipy.org/doc/numpy/user/index.html</a:t>
            </a:r>
          </a:p>
        </p:txBody>
      </p:sp>
      <p:pic>
        <p:nvPicPr>
          <p:cNvPr id="4" name="图片 3"/>
          <p:cNvPicPr>
            <a:picLocks noChangeAspect="1"/>
          </p:cNvPicPr>
          <p:nvPr/>
        </p:nvPicPr>
        <p:blipFill>
          <a:blip r:embed="rId2"/>
          <a:stretch>
            <a:fillRect/>
          </a:stretch>
        </p:blipFill>
        <p:spPr>
          <a:xfrm>
            <a:off x="533400" y="4466719"/>
            <a:ext cx="4683125" cy="177546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sz="3200" dirty="0" err="1">
                <a:solidFill>
                  <a:srgbClr val="00B050"/>
                </a:solidFill>
              </a:rPr>
              <a:t>NumPy</a:t>
            </a:r>
            <a:r>
              <a:rPr lang="zh-CN" altLang="en-US" sz="3200" dirty="0">
                <a:solidFill>
                  <a:srgbClr val="00B050"/>
                </a:solidFill>
              </a:rPr>
              <a:t>模块</a:t>
            </a:r>
          </a:p>
        </p:txBody>
      </p:sp>
      <p:sp>
        <p:nvSpPr>
          <p:cNvPr id="2" name="内容占位符 1"/>
          <p:cNvSpPr>
            <a:spLocks noGrp="1"/>
          </p:cNvSpPr>
          <p:nvPr>
            <p:ph idx="13"/>
          </p:nvPr>
        </p:nvSpPr>
        <p:spPr>
          <a:xfrm>
            <a:off x="533400" y="1111885"/>
            <a:ext cx="11178540" cy="5153660"/>
          </a:xfrm>
        </p:spPr>
        <p:txBody>
          <a:bodyPr/>
          <a:lstStyle/>
          <a:p>
            <a:pPr>
              <a:lnSpc>
                <a:spcPct val="150000"/>
              </a:lnSpc>
            </a:pPr>
            <a:r>
              <a:rPr lang="en-US" altLang="zh-CN" dirty="0"/>
              <a:t> </a:t>
            </a:r>
            <a:r>
              <a:rPr lang="en-US" altLang="zh-CN" dirty="0" err="1"/>
              <a:t>NumPy</a:t>
            </a:r>
            <a:r>
              <a:rPr lang="zh-CN" altLang="en-US" dirty="0"/>
              <a:t>模块是</a:t>
            </a:r>
            <a:r>
              <a:rPr lang="en-US" altLang="zh-CN" dirty="0"/>
              <a:t>Python</a:t>
            </a:r>
            <a:r>
              <a:rPr lang="zh-CN" altLang="en-US" dirty="0"/>
              <a:t>的一种开源的数值计算扩展，是一个用</a:t>
            </a:r>
            <a:r>
              <a:rPr lang="en-US" altLang="zh-CN" dirty="0"/>
              <a:t>python</a:t>
            </a:r>
            <a:r>
              <a:rPr lang="zh-CN" altLang="en-US" dirty="0"/>
              <a:t>实现的科学计算包，主要包括：</a:t>
            </a:r>
          </a:p>
          <a:p>
            <a:pPr lvl="1">
              <a:lnSpc>
                <a:spcPct val="150000"/>
              </a:lnSpc>
            </a:pPr>
            <a:r>
              <a:rPr lang="zh-CN" altLang="en-US" dirty="0"/>
              <a:t> 一个具有矢量算术运算和复杂广播能力的快速且节省空间的多维数组，称为</a:t>
            </a:r>
            <a:r>
              <a:rPr lang="en-US" altLang="zh-CN" b="1" dirty="0" err="1">
                <a:solidFill>
                  <a:srgbClr val="FF0000"/>
                </a:solidFill>
              </a:rPr>
              <a:t>ndarray</a:t>
            </a:r>
            <a:r>
              <a:rPr lang="en-US" altLang="zh-CN" dirty="0"/>
              <a:t>(N-dimensional array object)</a:t>
            </a:r>
          </a:p>
          <a:p>
            <a:pPr lvl="1">
              <a:lnSpc>
                <a:spcPct val="150000"/>
              </a:lnSpc>
            </a:pPr>
            <a:r>
              <a:rPr lang="en-US" altLang="zh-CN" dirty="0"/>
              <a:t> </a:t>
            </a:r>
            <a:r>
              <a:rPr lang="zh-CN" altLang="en-US" dirty="0"/>
              <a:t>用于对整组数据进行快速运算的标准数学函数：</a:t>
            </a:r>
            <a:r>
              <a:rPr lang="en-US" altLang="zh-CN" b="1" dirty="0" err="1">
                <a:solidFill>
                  <a:srgbClr val="FF0000"/>
                </a:solidFill>
              </a:rPr>
              <a:t>ufunc</a:t>
            </a:r>
            <a:r>
              <a:rPr lang="en-US" altLang="zh-CN" dirty="0"/>
              <a:t>(universal function object)</a:t>
            </a:r>
          </a:p>
          <a:p>
            <a:pPr lvl="1">
              <a:lnSpc>
                <a:spcPct val="150000"/>
              </a:lnSpc>
            </a:pPr>
            <a:r>
              <a:rPr lang="en-US" altLang="zh-CN" dirty="0"/>
              <a:t> </a:t>
            </a:r>
            <a:r>
              <a:rPr lang="zh-CN" altLang="en-US" dirty="0"/>
              <a:t>实用的线性代数、傅里叶变换和随机数生成函数。</a:t>
            </a:r>
          </a:p>
          <a:p>
            <a:pPr lvl="1">
              <a:lnSpc>
                <a:spcPct val="150000"/>
              </a:lnSpc>
            </a:pPr>
            <a:r>
              <a:rPr lang="zh-CN" altLang="en-US" dirty="0"/>
              <a:t> </a:t>
            </a:r>
            <a:r>
              <a:rPr lang="en-US" altLang="zh-CN" dirty="0" err="1"/>
              <a:t>NumPy</a:t>
            </a:r>
            <a:r>
              <a:rPr lang="zh-CN" altLang="en-US" dirty="0"/>
              <a:t>和稀疏矩阵的运算包</a:t>
            </a:r>
            <a:r>
              <a:rPr lang="en-US" altLang="zh-CN" dirty="0" err="1"/>
              <a:t>Scipy</a:t>
            </a:r>
            <a:r>
              <a:rPr lang="zh-CN" altLang="en-US" dirty="0"/>
              <a:t>配合使用更加方便。</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10630" y="0"/>
            <a:ext cx="6861448" cy="752475"/>
          </a:xfrm>
        </p:spPr>
        <p:txBody>
          <a:bodyPr/>
          <a:lstStyle/>
          <a:p>
            <a:pPr algn="l"/>
            <a:r>
              <a:rPr lang="en-US" altLang="zh-CN" dirty="0"/>
              <a:t>time</a:t>
            </a:r>
            <a:r>
              <a:rPr lang="zh-CN" altLang="en-US" dirty="0"/>
              <a:t>模块</a:t>
            </a:r>
            <a:r>
              <a:rPr lang="en-US" altLang="zh-CN" dirty="0"/>
              <a:t>-</a:t>
            </a:r>
            <a:r>
              <a:rPr lang="zh-CN" altLang="en-US" dirty="0"/>
              <a:t>常用方法</a:t>
            </a:r>
          </a:p>
        </p:txBody>
      </p:sp>
      <p:graphicFrame>
        <p:nvGraphicFramePr>
          <p:cNvPr id="6" name="内容占位符 5"/>
          <p:cNvGraphicFramePr>
            <a:graphicFrameLocks noGrp="1"/>
          </p:cNvGraphicFramePr>
          <p:nvPr>
            <p:ph idx="13"/>
          </p:nvPr>
        </p:nvGraphicFramePr>
        <p:xfrm>
          <a:off x="262558" y="736324"/>
          <a:ext cx="11745595" cy="5867400"/>
        </p:xfrm>
        <a:graphic>
          <a:graphicData uri="http://schemas.openxmlformats.org/drawingml/2006/table">
            <a:tbl>
              <a:tblPr firstRow="1" bandRow="1">
                <a:tableStyleId>{00A15C55-8517-42AA-B614-E9B94910E393}</a:tableStyleId>
              </a:tblPr>
              <a:tblGrid>
                <a:gridCol w="3108960">
                  <a:extLst>
                    <a:ext uri="{9D8B030D-6E8A-4147-A177-3AD203B41FA5}">
                      <a16:colId xmlns:a16="http://schemas.microsoft.com/office/drawing/2014/main" val="20000"/>
                    </a:ext>
                  </a:extLst>
                </a:gridCol>
                <a:gridCol w="8636635">
                  <a:extLst>
                    <a:ext uri="{9D8B030D-6E8A-4147-A177-3AD203B41FA5}">
                      <a16:colId xmlns:a16="http://schemas.microsoft.com/office/drawing/2014/main" val="20001"/>
                    </a:ext>
                  </a:extLst>
                </a:gridCol>
              </a:tblGrid>
              <a:tr h="381000">
                <a:tc>
                  <a:txBody>
                    <a:bodyPr/>
                    <a:lstStyle/>
                    <a:p>
                      <a:pPr>
                        <a:buNone/>
                      </a:pPr>
                      <a:r>
                        <a:rPr lang="zh-CN" altLang="en-US"/>
                        <a:t>方法</a:t>
                      </a:r>
                    </a:p>
                  </a:txBody>
                  <a:tcPr/>
                </a:tc>
                <a:tc>
                  <a:txBody>
                    <a:bodyPr/>
                    <a:lstStyle/>
                    <a:p>
                      <a:pPr>
                        <a:buNone/>
                      </a:pPr>
                      <a:r>
                        <a:rPr lang="zh-CN" altLang="en-US"/>
                        <a:t>注解</a:t>
                      </a:r>
                    </a:p>
                  </a:txBody>
                  <a:tcPr/>
                </a:tc>
                <a:extLst>
                  <a:ext uri="{0D108BD9-81ED-4DB2-BD59-A6C34878D82A}">
                    <a16:rowId xmlns:a16="http://schemas.microsoft.com/office/drawing/2014/main" val="10000"/>
                  </a:ext>
                </a:extLst>
              </a:tr>
              <a:tr h="381000">
                <a:tc>
                  <a:txBody>
                    <a:bodyPr/>
                    <a:lstStyle/>
                    <a:p>
                      <a:pPr>
                        <a:buNone/>
                      </a:pPr>
                      <a:r>
                        <a:rPr lang="zh-CN" altLang="en-US" dirty="0"/>
                        <a:t>time.altzone</a:t>
                      </a:r>
                    </a:p>
                  </a:txBody>
                  <a:tcPr/>
                </a:tc>
                <a:tc>
                  <a:txBody>
                    <a:bodyPr/>
                    <a:lstStyle/>
                    <a:p>
                      <a:pPr>
                        <a:buNone/>
                      </a:pPr>
                      <a:r>
                        <a:rPr lang="zh-CN" altLang="en-US" dirty="0"/>
                        <a:t>返回格林威治西部的夏令时地区的偏移秒数。如果该地区在格林威治东部会返回负值（如西欧，包括英国）。对夏令时启用地区才能使用。</a:t>
                      </a:r>
                    </a:p>
                  </a:txBody>
                  <a:tcPr/>
                </a:tc>
                <a:extLst>
                  <a:ext uri="{0D108BD9-81ED-4DB2-BD59-A6C34878D82A}">
                    <a16:rowId xmlns:a16="http://schemas.microsoft.com/office/drawing/2014/main" val="10001"/>
                  </a:ext>
                </a:extLst>
              </a:tr>
              <a:tr h="381000">
                <a:tc>
                  <a:txBody>
                    <a:bodyPr/>
                    <a:lstStyle/>
                    <a:p>
                      <a:pPr>
                        <a:buNone/>
                      </a:pPr>
                      <a:r>
                        <a:rPr lang="zh-CN" altLang="en-US" dirty="0"/>
                        <a:t>time.asctime([tupletime])</a:t>
                      </a:r>
                    </a:p>
                  </a:txBody>
                  <a:tcPr/>
                </a:tc>
                <a:tc>
                  <a:txBody>
                    <a:bodyPr/>
                    <a:lstStyle/>
                    <a:p>
                      <a:pPr>
                        <a:buNone/>
                      </a:pPr>
                      <a:r>
                        <a:rPr lang="zh-CN" altLang="en-US" dirty="0"/>
                        <a:t>接受时间元组并返回一个可读的形式为"Tue Dec 11 18:07:14 2008"（2008年12月11日 周二18时07分14秒）的24个字符的字符串。</a:t>
                      </a:r>
                    </a:p>
                  </a:txBody>
                  <a:tcPr/>
                </a:tc>
                <a:extLst>
                  <a:ext uri="{0D108BD9-81ED-4DB2-BD59-A6C34878D82A}">
                    <a16:rowId xmlns:a16="http://schemas.microsoft.com/office/drawing/2014/main" val="10002"/>
                  </a:ext>
                </a:extLst>
              </a:tr>
              <a:tr h="914400">
                <a:tc>
                  <a:txBody>
                    <a:bodyPr/>
                    <a:lstStyle/>
                    <a:p>
                      <a:pPr>
                        <a:buNone/>
                      </a:pPr>
                      <a:r>
                        <a:rPr lang="zh-CN" altLang="en-US" dirty="0"/>
                        <a:t>time.clock( )</a:t>
                      </a:r>
                    </a:p>
                  </a:txBody>
                  <a:tcPr/>
                </a:tc>
                <a:tc>
                  <a:txBody>
                    <a:bodyPr/>
                    <a:lstStyle/>
                    <a:p>
                      <a:pPr>
                        <a:buNone/>
                      </a:pPr>
                      <a:r>
                        <a:rPr lang="zh-CN" altLang="en-US" sz="1800" b="0" i="0" kern="1200" dirty="0" smtClean="0">
                          <a:solidFill>
                            <a:schemeClr val="dk1"/>
                          </a:solidFill>
                          <a:effectLst/>
                          <a:latin typeface="+mn-lt"/>
                          <a:ea typeface="+mn-ea"/>
                          <a:cs typeface="+mn-cs"/>
                        </a:rPr>
                        <a:t>在</a:t>
                      </a:r>
                      <a:r>
                        <a:rPr lang="en-US" altLang="zh-CN" sz="1800" b="0" i="0" kern="1200" dirty="0" smtClean="0">
                          <a:solidFill>
                            <a:schemeClr val="dk1"/>
                          </a:solidFill>
                          <a:effectLst/>
                          <a:latin typeface="+mn-lt"/>
                          <a:ea typeface="+mn-ea"/>
                          <a:cs typeface="+mn-cs"/>
                        </a:rPr>
                        <a:t>UNIX</a:t>
                      </a:r>
                      <a:r>
                        <a:rPr lang="zh-CN" altLang="en-US" sz="1800" b="0" i="0" kern="1200" dirty="0" smtClean="0">
                          <a:solidFill>
                            <a:schemeClr val="dk1"/>
                          </a:solidFill>
                          <a:effectLst/>
                          <a:latin typeface="+mn-lt"/>
                          <a:ea typeface="+mn-ea"/>
                          <a:cs typeface="+mn-cs"/>
                        </a:rPr>
                        <a:t>系统上，它返回的是“进程时间”，它是用秒表示的浮点数（时间戳）。而在</a:t>
                      </a:r>
                      <a:r>
                        <a:rPr lang="en-US" altLang="zh-CN" sz="1800" b="0" i="0" kern="1200" dirty="0" smtClean="0">
                          <a:solidFill>
                            <a:schemeClr val="dk1"/>
                          </a:solidFill>
                          <a:effectLst/>
                          <a:latin typeface="+mn-lt"/>
                          <a:ea typeface="+mn-ea"/>
                          <a:cs typeface="+mn-cs"/>
                        </a:rPr>
                        <a:t>WINDOWS</a:t>
                      </a:r>
                      <a:r>
                        <a:rPr lang="zh-CN" altLang="en-US" sz="1800" b="0" i="0" kern="1200" dirty="0" smtClean="0">
                          <a:solidFill>
                            <a:schemeClr val="dk1"/>
                          </a:solidFill>
                          <a:effectLst/>
                          <a:latin typeface="+mn-lt"/>
                          <a:ea typeface="+mn-ea"/>
                          <a:cs typeface="+mn-cs"/>
                        </a:rPr>
                        <a:t>中，第一次调用，返回的是进程运行的实际时间。而第二次之后包括第三个的调用是自第一次调用以后到现在的运行时间。</a:t>
                      </a:r>
                      <a:endParaRPr lang="zh-CN" altLang="en-US" dirty="0"/>
                    </a:p>
                  </a:txBody>
                  <a:tcPr/>
                </a:tc>
                <a:extLst>
                  <a:ext uri="{0D108BD9-81ED-4DB2-BD59-A6C34878D82A}">
                    <a16:rowId xmlns:a16="http://schemas.microsoft.com/office/drawing/2014/main" val="10003"/>
                  </a:ext>
                </a:extLst>
              </a:tr>
              <a:tr h="381000">
                <a:tc>
                  <a:txBody>
                    <a:bodyPr/>
                    <a:lstStyle/>
                    <a:p>
                      <a:pPr>
                        <a:buNone/>
                      </a:pPr>
                      <a:r>
                        <a:rPr lang="zh-CN" altLang="en-US" sz="1800" dirty="0">
                          <a:solidFill>
                            <a:schemeClr val="tx1"/>
                          </a:solidFill>
                        </a:rPr>
                        <a:t>time.ctime([secs])</a:t>
                      </a:r>
                    </a:p>
                  </a:txBody>
                  <a:tcPr/>
                </a:tc>
                <a:tc>
                  <a:txBody>
                    <a:bodyPr/>
                    <a:lstStyle/>
                    <a:p>
                      <a:pPr>
                        <a:buNone/>
                      </a:pPr>
                      <a:r>
                        <a:rPr lang="zh-CN" altLang="en-US" dirty="0"/>
                        <a:t>作用相当于asctime(localtime(secs))，未给参数相当于asctime()</a:t>
                      </a:r>
                    </a:p>
                  </a:txBody>
                  <a:tcPr/>
                </a:tc>
                <a:extLst>
                  <a:ext uri="{0D108BD9-81ED-4DB2-BD59-A6C34878D82A}">
                    <a16:rowId xmlns:a16="http://schemas.microsoft.com/office/drawing/2014/main" val="10004"/>
                  </a:ext>
                </a:extLst>
              </a:tr>
              <a:tr h="365760">
                <a:tc>
                  <a:txBody>
                    <a:bodyPr/>
                    <a:lstStyle/>
                    <a:p>
                      <a:pPr>
                        <a:buNone/>
                      </a:pPr>
                      <a:r>
                        <a:rPr lang="zh-CN" altLang="en-US">
                          <a:solidFill>
                            <a:schemeClr val="tx1"/>
                          </a:solidFill>
                        </a:rPr>
                        <a:t>time.gmtime([secs])</a:t>
                      </a:r>
                    </a:p>
                  </a:txBody>
                  <a:tcPr/>
                </a:tc>
                <a:tc>
                  <a:txBody>
                    <a:bodyPr/>
                    <a:lstStyle/>
                    <a:p>
                      <a:pPr>
                        <a:buNone/>
                      </a:pPr>
                      <a:r>
                        <a:rPr lang="zh-CN" altLang="en-US" dirty="0"/>
                        <a:t>接收时间辍（1970纪元后经过的浮点秒数）并返回格林威治天文时间下的时间元组t。</a:t>
                      </a:r>
                    </a:p>
                  </a:txBody>
                  <a:tcPr/>
                </a:tc>
                <a:extLst>
                  <a:ext uri="{0D108BD9-81ED-4DB2-BD59-A6C34878D82A}">
                    <a16:rowId xmlns:a16="http://schemas.microsoft.com/office/drawing/2014/main" val="10005"/>
                  </a:ext>
                </a:extLst>
              </a:tr>
              <a:tr h="381000">
                <a:tc>
                  <a:txBody>
                    <a:bodyPr/>
                    <a:lstStyle/>
                    <a:p>
                      <a:pPr>
                        <a:buNone/>
                      </a:pPr>
                      <a:r>
                        <a:rPr lang="en-US" altLang="zh-CN" dirty="0" err="1">
                          <a:solidFill>
                            <a:srgbClr val="FF0000"/>
                          </a:solidFill>
                        </a:rPr>
                        <a:t>time.localtime</a:t>
                      </a:r>
                      <a:r>
                        <a:rPr lang="en-US" altLang="zh-CN" dirty="0">
                          <a:solidFill>
                            <a:srgbClr val="FF0000"/>
                          </a:solidFill>
                        </a:rPr>
                        <a:t>([secs])</a:t>
                      </a:r>
                    </a:p>
                  </a:txBody>
                  <a:tcPr/>
                </a:tc>
                <a:tc>
                  <a:txBody>
                    <a:bodyPr/>
                    <a:lstStyle/>
                    <a:p>
                      <a:pPr>
                        <a:buNone/>
                      </a:pPr>
                      <a:r>
                        <a:rPr lang="zh-CN" altLang="en-US"/>
                        <a:t>接收时间辍（1970纪元后经过的浮点秒数）并返回当地时间下的时间元组t</a:t>
                      </a:r>
                    </a:p>
                  </a:txBody>
                  <a:tcPr/>
                </a:tc>
                <a:extLst>
                  <a:ext uri="{0D108BD9-81ED-4DB2-BD59-A6C34878D82A}">
                    <a16:rowId xmlns:a16="http://schemas.microsoft.com/office/drawing/2014/main" val="10006"/>
                  </a:ext>
                </a:extLst>
              </a:tr>
              <a:tr h="381000">
                <a:tc>
                  <a:txBody>
                    <a:bodyPr/>
                    <a:lstStyle/>
                    <a:p>
                      <a:pPr>
                        <a:buNone/>
                      </a:pPr>
                      <a:r>
                        <a:rPr lang="zh-CN" altLang="en-US" dirty="0">
                          <a:solidFill>
                            <a:srgbClr val="FF0000"/>
                          </a:solidFill>
                        </a:rPr>
                        <a:t>time.mktime(tupletime)</a:t>
                      </a:r>
                    </a:p>
                  </a:txBody>
                  <a:tcPr/>
                </a:tc>
                <a:tc>
                  <a:txBody>
                    <a:bodyPr/>
                    <a:lstStyle/>
                    <a:p>
                      <a:pPr>
                        <a:buNone/>
                      </a:pPr>
                      <a:r>
                        <a:rPr lang="zh-CN" altLang="en-US" dirty="0"/>
                        <a:t>接受时间元组并返回时间辍</a:t>
                      </a:r>
                    </a:p>
                  </a:txBody>
                  <a:tcPr/>
                </a:tc>
                <a:extLst>
                  <a:ext uri="{0D108BD9-81ED-4DB2-BD59-A6C34878D82A}">
                    <a16:rowId xmlns:a16="http://schemas.microsoft.com/office/drawing/2014/main" val="10007"/>
                  </a:ext>
                </a:extLst>
              </a:tr>
              <a:tr h="381000">
                <a:tc>
                  <a:txBody>
                    <a:bodyPr/>
                    <a:lstStyle/>
                    <a:p>
                      <a:pPr>
                        <a:buNone/>
                      </a:pPr>
                      <a:r>
                        <a:rPr lang="zh-CN" altLang="en-US" dirty="0">
                          <a:solidFill>
                            <a:srgbClr val="FF0000"/>
                          </a:solidFill>
                        </a:rPr>
                        <a:t>time.sleep(secs)</a:t>
                      </a:r>
                    </a:p>
                  </a:txBody>
                  <a:tcPr/>
                </a:tc>
                <a:tc>
                  <a:txBody>
                    <a:bodyPr/>
                    <a:lstStyle/>
                    <a:p>
                      <a:pPr>
                        <a:buNone/>
                      </a:pPr>
                      <a:r>
                        <a:rPr lang="zh-CN" altLang="en-US" dirty="0"/>
                        <a:t>推迟调用线程的运行，secs指秒数。</a:t>
                      </a:r>
                    </a:p>
                  </a:txBody>
                  <a:tcPr/>
                </a:tc>
                <a:extLst>
                  <a:ext uri="{0D108BD9-81ED-4DB2-BD59-A6C34878D82A}">
                    <a16:rowId xmlns:a16="http://schemas.microsoft.com/office/drawing/2014/main" val="10008"/>
                  </a:ext>
                </a:extLst>
              </a:tr>
              <a:tr h="381000">
                <a:tc>
                  <a:txBody>
                    <a:bodyPr/>
                    <a:lstStyle/>
                    <a:p>
                      <a:pPr>
                        <a:buNone/>
                      </a:pPr>
                      <a:r>
                        <a:rPr lang="zh-CN" altLang="en-US" sz="1800" dirty="0">
                          <a:solidFill>
                            <a:srgbClr val="FF0000"/>
                          </a:solidFill>
                        </a:rPr>
                        <a:t>time.strftime(fmt[,tupletime])</a:t>
                      </a:r>
                    </a:p>
                  </a:txBody>
                  <a:tcPr/>
                </a:tc>
                <a:tc>
                  <a:txBody>
                    <a:bodyPr/>
                    <a:lstStyle/>
                    <a:p>
                      <a:pPr>
                        <a:buNone/>
                      </a:pPr>
                      <a:r>
                        <a:rPr lang="zh-CN" altLang="en-US" dirty="0"/>
                        <a:t>接收以时间元组，并</a:t>
                      </a:r>
                      <a:r>
                        <a:rPr lang="zh-CN" altLang="en-US" dirty="0" smtClean="0"/>
                        <a:t>返回指定格式可</a:t>
                      </a:r>
                      <a:r>
                        <a:rPr lang="zh-CN" altLang="en-US" dirty="0"/>
                        <a:t>读字符串表示的当地时间，格式由fmt决定。</a:t>
                      </a:r>
                    </a:p>
                  </a:txBody>
                  <a:tcPr/>
                </a:tc>
                <a:extLst>
                  <a:ext uri="{0D108BD9-81ED-4DB2-BD59-A6C34878D82A}">
                    <a16:rowId xmlns:a16="http://schemas.microsoft.com/office/drawing/2014/main" val="10009"/>
                  </a:ext>
                </a:extLst>
              </a:tr>
              <a:tr h="381000">
                <a:tc>
                  <a:txBody>
                    <a:bodyPr/>
                    <a:lstStyle/>
                    <a:p>
                      <a:pPr>
                        <a:buNone/>
                      </a:pPr>
                      <a:r>
                        <a:rPr lang="zh-CN" altLang="en-US" dirty="0">
                          <a:solidFill>
                            <a:srgbClr val="FF0000"/>
                          </a:solidFill>
                        </a:rPr>
                        <a:t>time.strptime(str,fmt=</a:t>
                      </a:r>
                      <a:r>
                        <a:rPr lang="en-US" altLang="zh-CN" dirty="0" err="1">
                          <a:solidFill>
                            <a:srgbClr val="FF0000"/>
                          </a:solidFill>
                        </a:rPr>
                        <a:t>fmt_str</a:t>
                      </a:r>
                      <a:r>
                        <a:rPr lang="zh-CN" altLang="en-US" dirty="0">
                          <a:solidFill>
                            <a:srgbClr val="FF0000"/>
                          </a:solidFill>
                        </a:rPr>
                        <a:t>)</a:t>
                      </a:r>
                    </a:p>
                  </a:txBody>
                  <a:tcPr/>
                </a:tc>
                <a:tc>
                  <a:txBody>
                    <a:bodyPr/>
                    <a:lstStyle/>
                    <a:p>
                      <a:pPr>
                        <a:buNone/>
                      </a:pPr>
                      <a:r>
                        <a:rPr lang="zh-CN" altLang="en-US" dirty="0"/>
                        <a:t>根据fmt的格式把一个时间字符串解析为时间</a:t>
                      </a:r>
                      <a:r>
                        <a:rPr lang="zh-CN" altLang="en-US" dirty="0" smtClean="0"/>
                        <a:t>元组</a:t>
                      </a:r>
                      <a:r>
                        <a:rPr lang="en-US" altLang="zh-CN" dirty="0" smtClean="0"/>
                        <a:t>,</a:t>
                      </a:r>
                      <a:r>
                        <a:rPr lang="en-US" altLang="zh-CN" dirty="0" err="1" smtClean="0"/>
                        <a:t>str</a:t>
                      </a:r>
                      <a:r>
                        <a:rPr lang="zh-CN" altLang="en-US" dirty="0" smtClean="0"/>
                        <a:t>需要和</a:t>
                      </a:r>
                      <a:r>
                        <a:rPr lang="en-US" altLang="zh-CN" dirty="0" err="1" smtClean="0"/>
                        <a:t>fmt</a:t>
                      </a:r>
                      <a:r>
                        <a:rPr lang="zh-CN" altLang="en-US" dirty="0" smtClean="0"/>
                        <a:t>一一对应</a:t>
                      </a:r>
                      <a:r>
                        <a:rPr lang="en-US" altLang="zh-CN" dirty="0" smtClean="0"/>
                        <a:t>,</a:t>
                      </a:r>
                      <a:r>
                        <a:rPr lang="zh-CN" altLang="en-US" dirty="0" smtClean="0"/>
                        <a:t>如</a:t>
                      </a:r>
                      <a:r>
                        <a:rPr lang="en-US" altLang="zh-CN" dirty="0" err="1" smtClean="0"/>
                        <a:t>strptime</a:t>
                      </a:r>
                      <a:r>
                        <a:rPr lang="en-US" altLang="zh-CN" dirty="0" smtClean="0"/>
                        <a:t>(‘20 3’,“%d %m”)%d</a:t>
                      </a:r>
                      <a:r>
                        <a:rPr lang="zh-CN" altLang="en-US" dirty="0" smtClean="0"/>
                        <a:t>表示一个月第几天</a:t>
                      </a:r>
                      <a:r>
                        <a:rPr lang="en-US" altLang="zh-CN" dirty="0" smtClean="0"/>
                        <a:t>,%m</a:t>
                      </a:r>
                      <a:r>
                        <a:rPr lang="zh-CN" altLang="en-US" dirty="0" smtClean="0"/>
                        <a:t>表示一年的第几个月</a:t>
                      </a:r>
                      <a:endParaRPr lang="zh-CN" altLang="en-US" dirty="0"/>
                    </a:p>
                  </a:txBody>
                  <a:tcPr/>
                </a:tc>
                <a:extLst>
                  <a:ext uri="{0D108BD9-81ED-4DB2-BD59-A6C34878D82A}">
                    <a16:rowId xmlns:a16="http://schemas.microsoft.com/office/drawing/2014/main" val="10010"/>
                  </a:ext>
                </a:extLst>
              </a:tr>
              <a:tr h="381000">
                <a:tc>
                  <a:txBody>
                    <a:bodyPr/>
                    <a:lstStyle/>
                    <a:p>
                      <a:pPr>
                        <a:buNone/>
                      </a:pPr>
                      <a:r>
                        <a:rPr lang="zh-CN" altLang="en-US" dirty="0">
                          <a:solidFill>
                            <a:srgbClr val="FF0000"/>
                          </a:solidFill>
                        </a:rPr>
                        <a:t>time.time( )</a:t>
                      </a:r>
                    </a:p>
                  </a:txBody>
                  <a:tcPr/>
                </a:tc>
                <a:tc>
                  <a:txBody>
                    <a:bodyPr/>
                    <a:lstStyle/>
                    <a:p>
                      <a:pPr>
                        <a:buNone/>
                      </a:pPr>
                      <a:r>
                        <a:rPr lang="zh-CN" altLang="en-US" dirty="0"/>
                        <a:t>返回当前时间的时间戳</a:t>
                      </a:r>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74726" y="3861842"/>
            <a:ext cx="8352928" cy="2643804"/>
          </a:xfrm>
          <a:prstGeom prst="rect">
            <a:avLst/>
          </a:prstGeom>
        </p:spPr>
      </p:pic>
      <p:sp>
        <p:nvSpPr>
          <p:cNvPr id="3" name="标题 2"/>
          <p:cNvSpPr>
            <a:spLocks noGrp="1"/>
          </p:cNvSpPr>
          <p:nvPr>
            <p:ph type="title"/>
          </p:nvPr>
        </p:nvSpPr>
        <p:spPr/>
        <p:txBody>
          <a:bodyPr>
            <a:normAutofit/>
          </a:bodyPr>
          <a:lstStyle/>
          <a:p>
            <a:r>
              <a:rPr lang="en-US" dirty="0" err="1">
                <a:solidFill>
                  <a:srgbClr val="00B050"/>
                </a:solidFill>
              </a:rPr>
              <a:t>NumPy</a:t>
            </a:r>
            <a:r>
              <a:rPr lang="zh-CN" altLang="en-US" dirty="0">
                <a:solidFill>
                  <a:srgbClr val="00B050"/>
                </a:solidFill>
              </a:rPr>
              <a:t>核心数据结构：</a:t>
            </a:r>
            <a:r>
              <a:rPr lang="en-US" altLang="zh-CN" dirty="0" err="1">
                <a:solidFill>
                  <a:srgbClr val="00B050"/>
                </a:solidFill>
              </a:rPr>
              <a:t>ndarray</a:t>
            </a:r>
            <a:endParaRPr lang="en-US" altLang="zh-CN" dirty="0">
              <a:solidFill>
                <a:srgbClr val="00B050"/>
              </a:solidFill>
            </a:endParaRPr>
          </a:p>
        </p:txBody>
      </p:sp>
      <p:sp>
        <p:nvSpPr>
          <p:cNvPr id="2" name="内容占位符 1"/>
          <p:cNvSpPr>
            <a:spLocks noGrp="1"/>
          </p:cNvSpPr>
          <p:nvPr>
            <p:ph idx="13"/>
          </p:nvPr>
        </p:nvSpPr>
        <p:spPr>
          <a:xfrm>
            <a:off x="406574" y="1125538"/>
            <a:ext cx="11657013" cy="5153660"/>
          </a:xfrm>
        </p:spPr>
        <p:txBody>
          <a:bodyPr>
            <a:normAutofit/>
          </a:bodyPr>
          <a:lstStyle/>
          <a:p>
            <a:pPr>
              <a:lnSpc>
                <a:spcPct val="150000"/>
              </a:lnSpc>
            </a:pPr>
            <a:r>
              <a:rPr lang="en-US" altLang="zh-CN" sz="2000" dirty="0" err="1" smtClean="0"/>
              <a:t>NumPy</a:t>
            </a:r>
            <a:r>
              <a:rPr lang="zh-CN" altLang="en-US" sz="2000" dirty="0"/>
              <a:t>的数组类被称作</a:t>
            </a:r>
            <a:r>
              <a:rPr lang="en-US" altLang="zh-CN" sz="2400" b="1" dirty="0" err="1">
                <a:solidFill>
                  <a:srgbClr val="FF0000"/>
                </a:solidFill>
              </a:rPr>
              <a:t>ndarray</a:t>
            </a:r>
            <a:r>
              <a:rPr lang="zh-CN" altLang="en-US" sz="2000" dirty="0"/>
              <a:t>。通常被称作数组。注意</a:t>
            </a:r>
            <a:r>
              <a:rPr lang="en-US" altLang="zh-CN" sz="2000" dirty="0" err="1"/>
              <a:t>numpy.array</a:t>
            </a:r>
            <a:r>
              <a:rPr lang="zh-CN" altLang="en-US" sz="2000" dirty="0"/>
              <a:t>和标准</a:t>
            </a:r>
            <a:r>
              <a:rPr lang="en-US" altLang="zh-CN" sz="2000" dirty="0"/>
              <a:t>Python</a:t>
            </a:r>
            <a:r>
              <a:rPr lang="zh-CN" altLang="en-US" sz="2000" dirty="0"/>
              <a:t>库类</a:t>
            </a:r>
            <a:r>
              <a:rPr lang="en-US" altLang="zh-CN" sz="2000" dirty="0" err="1"/>
              <a:t>array.array</a:t>
            </a:r>
            <a:r>
              <a:rPr lang="zh-CN" altLang="en-US" sz="2000" dirty="0"/>
              <a:t>并不相同，后者只处理一维数组和提供少量功能。</a:t>
            </a:r>
            <a:endParaRPr lang="zh-CN" altLang="en-US" sz="1800" dirty="0"/>
          </a:p>
          <a:p>
            <a:pPr>
              <a:lnSpc>
                <a:spcPct val="150000"/>
              </a:lnSpc>
            </a:pPr>
            <a:r>
              <a:rPr lang="zh-CN" altLang="en-US" sz="2000" dirty="0"/>
              <a:t> 一种由相同类型的元素组成的多维数组，元素数量</a:t>
            </a:r>
            <a:r>
              <a:rPr lang="zh-CN" altLang="en-US" sz="2000" dirty="0" smtClean="0"/>
              <a:t>是</a:t>
            </a:r>
            <a:r>
              <a:rPr lang="zh-CN" altLang="en-US" sz="2000" dirty="0"/>
              <a:t>事先</a:t>
            </a:r>
            <a:r>
              <a:rPr lang="zh-CN" altLang="en-US" sz="2000" dirty="0" smtClean="0"/>
              <a:t>给定</a:t>
            </a:r>
            <a:r>
              <a:rPr lang="zh-CN" altLang="en-US" sz="2000" dirty="0"/>
              <a:t>好的</a:t>
            </a:r>
          </a:p>
          <a:p>
            <a:pPr>
              <a:lnSpc>
                <a:spcPct val="150000"/>
              </a:lnSpc>
            </a:pPr>
            <a:r>
              <a:rPr lang="zh-CN" altLang="en-US" sz="2000" dirty="0"/>
              <a:t> 元素的数据类型由</a:t>
            </a:r>
            <a:r>
              <a:rPr lang="en-US" altLang="zh-CN" sz="2000" dirty="0" err="1"/>
              <a:t>dtype</a:t>
            </a:r>
            <a:r>
              <a:rPr lang="en-US" altLang="zh-CN" sz="2000" dirty="0"/>
              <a:t>(data-type)</a:t>
            </a:r>
            <a:r>
              <a:rPr lang="zh-CN" altLang="en-US" sz="2000" dirty="0"/>
              <a:t>对象来指定，每个</a:t>
            </a:r>
            <a:r>
              <a:rPr lang="en-US" altLang="zh-CN" sz="2000" dirty="0" err="1"/>
              <a:t>ndarray</a:t>
            </a:r>
            <a:r>
              <a:rPr lang="zh-CN" altLang="en-US" sz="2000" dirty="0"/>
              <a:t>只有一种</a:t>
            </a:r>
            <a:r>
              <a:rPr lang="en-US" altLang="zh-CN" sz="2000" dirty="0" err="1"/>
              <a:t>dtype</a:t>
            </a:r>
            <a:r>
              <a:rPr lang="zh-CN" altLang="en-US" sz="2000" dirty="0"/>
              <a:t>类型</a:t>
            </a:r>
          </a:p>
          <a:p>
            <a:pPr>
              <a:lnSpc>
                <a:spcPct val="150000"/>
              </a:lnSpc>
            </a:pPr>
            <a:r>
              <a:rPr lang="zh-CN" altLang="en-US" sz="2000" dirty="0"/>
              <a:t> </a:t>
            </a:r>
            <a:r>
              <a:rPr lang="en-US" altLang="zh-CN" sz="2000" dirty="0" err="1"/>
              <a:t>ndarray</a:t>
            </a:r>
            <a:r>
              <a:rPr lang="zh-CN" altLang="en-US" sz="2000" dirty="0"/>
              <a:t>的大小固定，创建好数组后数组大小是不会再发生改变的</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创建</a:t>
            </a:r>
          </a:p>
        </p:txBody>
      </p:sp>
      <p:sp>
        <p:nvSpPr>
          <p:cNvPr id="2" name="内容占位符 1"/>
          <p:cNvSpPr>
            <a:spLocks noGrp="1"/>
          </p:cNvSpPr>
          <p:nvPr>
            <p:ph idx="13"/>
          </p:nvPr>
        </p:nvSpPr>
        <p:spPr>
          <a:xfrm>
            <a:off x="533400" y="1111885"/>
            <a:ext cx="11178540" cy="5153660"/>
          </a:xfrm>
        </p:spPr>
        <p:txBody>
          <a:bodyPr>
            <a:normAutofit/>
          </a:bodyPr>
          <a:lstStyle/>
          <a:p>
            <a:pPr>
              <a:lnSpc>
                <a:spcPct val="150000"/>
              </a:lnSpc>
            </a:pPr>
            <a:r>
              <a:rPr lang="en-US" altLang="zh-CN" dirty="0"/>
              <a:t> </a:t>
            </a:r>
            <a:r>
              <a:rPr lang="zh-CN" altLang="en-US" dirty="0"/>
              <a:t>可以通过</a:t>
            </a:r>
            <a:r>
              <a:rPr lang="en-US" altLang="zh-CN" dirty="0" err="1"/>
              <a:t>numpy</a:t>
            </a:r>
            <a:r>
              <a:rPr lang="zh-CN" altLang="en-US" dirty="0"/>
              <a:t>模块中的常用的几个函数进行创建</a:t>
            </a:r>
            <a:r>
              <a:rPr lang="en-US" altLang="zh-CN" dirty="0" err="1"/>
              <a:t>ndarray</a:t>
            </a:r>
            <a:r>
              <a:rPr lang="zh-CN" altLang="en-US" dirty="0"/>
              <a:t>多维数组对象，主要函数如下：</a:t>
            </a:r>
          </a:p>
          <a:p>
            <a:pPr lvl="1">
              <a:lnSpc>
                <a:spcPct val="150000"/>
              </a:lnSpc>
            </a:pPr>
            <a:r>
              <a:rPr lang="zh-CN" altLang="en-US" dirty="0"/>
              <a:t> </a:t>
            </a:r>
            <a:r>
              <a:rPr lang="en-US" altLang="zh-CN" dirty="0"/>
              <a:t>array</a:t>
            </a:r>
            <a:r>
              <a:rPr lang="zh-CN" altLang="en-US" dirty="0"/>
              <a:t>函数：接收一个普通的</a:t>
            </a:r>
            <a:r>
              <a:rPr lang="en-US" altLang="zh-CN" dirty="0"/>
              <a:t>python</a:t>
            </a:r>
            <a:r>
              <a:rPr lang="zh-CN" altLang="en-US" dirty="0"/>
              <a:t>序列，并将其转换为</a:t>
            </a:r>
            <a:r>
              <a:rPr lang="en-US" altLang="zh-CN" dirty="0" err="1"/>
              <a:t>ndarray</a:t>
            </a:r>
            <a:endParaRPr lang="en-US" altLang="zh-CN" dirty="0"/>
          </a:p>
          <a:p>
            <a:pPr lvl="1">
              <a:lnSpc>
                <a:spcPct val="150000"/>
              </a:lnSpc>
            </a:pPr>
            <a:r>
              <a:rPr lang="en-US" altLang="zh-CN" dirty="0"/>
              <a:t> zeros</a:t>
            </a:r>
            <a:r>
              <a:rPr lang="zh-CN" altLang="en-US" dirty="0"/>
              <a:t>函数：创建指定长度或者形状的全零数组。</a:t>
            </a:r>
          </a:p>
          <a:p>
            <a:pPr lvl="1">
              <a:lnSpc>
                <a:spcPct val="150000"/>
              </a:lnSpc>
            </a:pPr>
            <a:r>
              <a:rPr lang="zh-CN" altLang="en-US" dirty="0"/>
              <a:t> </a:t>
            </a:r>
            <a:r>
              <a:rPr lang="en-US" altLang="zh-CN" dirty="0"/>
              <a:t>ones</a:t>
            </a:r>
            <a:r>
              <a:rPr lang="zh-CN" altLang="en-US" dirty="0"/>
              <a:t>函数：创建指定长度或者形状的全</a:t>
            </a:r>
            <a:r>
              <a:rPr lang="en-US" altLang="zh-CN" dirty="0"/>
              <a:t>1</a:t>
            </a:r>
            <a:r>
              <a:rPr lang="zh-CN" altLang="en-US" dirty="0"/>
              <a:t>数组。</a:t>
            </a:r>
          </a:p>
          <a:p>
            <a:pPr lvl="1">
              <a:lnSpc>
                <a:spcPct val="150000"/>
              </a:lnSpc>
            </a:pPr>
            <a:r>
              <a:rPr lang="zh-CN" altLang="en-US" dirty="0"/>
              <a:t> </a:t>
            </a:r>
            <a:r>
              <a:rPr lang="en-US" altLang="zh-CN" dirty="0"/>
              <a:t>empty</a:t>
            </a:r>
            <a:r>
              <a:rPr lang="zh-CN" altLang="en-US" dirty="0"/>
              <a:t>函数：创建一个没有任何具体值的数组</a:t>
            </a:r>
            <a:r>
              <a:rPr lang="en-US" altLang="zh-CN" dirty="0"/>
              <a:t>(</a:t>
            </a:r>
            <a:r>
              <a:rPr lang="zh-CN" altLang="en-US" dirty="0"/>
              <a:t>准备地说是创建一些未初始化的</a:t>
            </a:r>
            <a:r>
              <a:rPr lang="en-US" altLang="zh-CN" dirty="0" err="1"/>
              <a:t>ndarray</a:t>
            </a:r>
            <a:r>
              <a:rPr lang="zh-CN" altLang="en-US" dirty="0"/>
              <a:t>多维数组</a:t>
            </a:r>
            <a:r>
              <a:rPr lang="en-US" altLang="zh-CN"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创建</a:t>
            </a:r>
          </a:p>
        </p:txBody>
      </p:sp>
      <p:pic>
        <p:nvPicPr>
          <p:cNvPr id="5" name="图片 4"/>
          <p:cNvPicPr>
            <a:picLocks noChangeAspect="1"/>
          </p:cNvPicPr>
          <p:nvPr/>
        </p:nvPicPr>
        <p:blipFill>
          <a:blip r:embed="rId2"/>
          <a:stretch>
            <a:fillRect/>
          </a:stretch>
        </p:blipFill>
        <p:spPr>
          <a:xfrm>
            <a:off x="262558" y="1269554"/>
            <a:ext cx="11762105" cy="484732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创建</a:t>
            </a:r>
          </a:p>
        </p:txBody>
      </p:sp>
      <p:pic>
        <p:nvPicPr>
          <p:cNvPr id="5" name="图片 4"/>
          <p:cNvPicPr>
            <a:picLocks noChangeAspect="1"/>
          </p:cNvPicPr>
          <p:nvPr/>
        </p:nvPicPr>
        <p:blipFill>
          <a:blip r:embed="rId2"/>
          <a:stretch>
            <a:fillRect/>
          </a:stretch>
        </p:blipFill>
        <p:spPr>
          <a:xfrm>
            <a:off x="910630" y="2032694"/>
            <a:ext cx="2853360" cy="2276475"/>
          </a:xfrm>
          <a:prstGeom prst="rect">
            <a:avLst/>
          </a:prstGeom>
        </p:spPr>
      </p:pic>
      <p:pic>
        <p:nvPicPr>
          <p:cNvPr id="7" name="图片 6"/>
          <p:cNvPicPr>
            <a:picLocks noChangeAspect="1"/>
          </p:cNvPicPr>
          <p:nvPr/>
        </p:nvPicPr>
        <p:blipFill>
          <a:blip r:embed="rId3"/>
          <a:stretch>
            <a:fillRect/>
          </a:stretch>
        </p:blipFill>
        <p:spPr>
          <a:xfrm>
            <a:off x="4367014" y="1413570"/>
            <a:ext cx="2352675" cy="3514725"/>
          </a:xfrm>
          <a:prstGeom prst="rect">
            <a:avLst/>
          </a:prstGeom>
        </p:spPr>
      </p:pic>
      <p:pic>
        <p:nvPicPr>
          <p:cNvPr id="9" name="图片 8"/>
          <p:cNvPicPr>
            <a:picLocks noChangeAspect="1"/>
          </p:cNvPicPr>
          <p:nvPr/>
        </p:nvPicPr>
        <p:blipFill>
          <a:blip r:embed="rId4"/>
          <a:stretch>
            <a:fillRect/>
          </a:stretch>
        </p:blipFill>
        <p:spPr>
          <a:xfrm>
            <a:off x="7471064" y="1014730"/>
            <a:ext cx="2562225" cy="46577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创建</a:t>
            </a:r>
          </a:p>
        </p:txBody>
      </p:sp>
      <p:pic>
        <p:nvPicPr>
          <p:cNvPr id="2" name="图片 1"/>
          <p:cNvPicPr>
            <a:picLocks noChangeAspect="1"/>
          </p:cNvPicPr>
          <p:nvPr/>
        </p:nvPicPr>
        <p:blipFill>
          <a:blip r:embed="rId2"/>
          <a:stretch>
            <a:fillRect/>
          </a:stretch>
        </p:blipFill>
        <p:spPr>
          <a:xfrm>
            <a:off x="4261894" y="1197546"/>
            <a:ext cx="2822391" cy="517438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其它创建方式</a:t>
            </a:r>
            <a:endParaRPr lang="zh-CN" altLang="en-US"/>
          </a:p>
        </p:txBody>
      </p:sp>
      <p:sp>
        <p:nvSpPr>
          <p:cNvPr id="2" name="内容占位符 1"/>
          <p:cNvSpPr>
            <a:spLocks noGrp="1"/>
          </p:cNvSpPr>
          <p:nvPr>
            <p:ph idx="13"/>
          </p:nvPr>
        </p:nvSpPr>
        <p:spPr>
          <a:xfrm>
            <a:off x="533400" y="1111885"/>
            <a:ext cx="11178540" cy="5153660"/>
          </a:xfrm>
        </p:spPr>
        <p:txBody>
          <a:bodyPr>
            <a:normAutofit fontScale="92500" lnSpcReduction="10000"/>
          </a:bodyPr>
          <a:lstStyle/>
          <a:p>
            <a:pPr>
              <a:lnSpc>
                <a:spcPct val="150000"/>
              </a:lnSpc>
            </a:pPr>
            <a:r>
              <a:rPr lang="en-US" altLang="zh-CN" dirty="0"/>
              <a:t> </a:t>
            </a:r>
            <a:r>
              <a:rPr lang="en-US" altLang="zh-CN" dirty="0" err="1"/>
              <a:t>arange</a:t>
            </a:r>
            <a:r>
              <a:rPr lang="zh-CN" altLang="en-US" dirty="0"/>
              <a:t>函数</a:t>
            </a:r>
            <a:r>
              <a:rPr lang="en-US" altLang="zh-CN" dirty="0"/>
              <a:t>: </a:t>
            </a:r>
            <a:r>
              <a:rPr lang="zh-CN" altLang="en-US" dirty="0"/>
              <a:t>类似</a:t>
            </a:r>
            <a:r>
              <a:rPr lang="en-US" altLang="zh-CN" dirty="0"/>
              <a:t>python</a:t>
            </a:r>
            <a:r>
              <a:rPr lang="zh-CN" altLang="en-US" dirty="0"/>
              <a:t>的</a:t>
            </a:r>
            <a:r>
              <a:rPr lang="en-US" altLang="zh-CN" dirty="0"/>
              <a:t>range</a:t>
            </a:r>
            <a:r>
              <a:rPr lang="zh-CN" altLang="en-US" dirty="0"/>
              <a:t>函数，通过指定开始值、终值和步长来创建一个一维数组，注意：最终创建的数组不包含终值</a:t>
            </a:r>
          </a:p>
          <a:p>
            <a:pPr>
              <a:lnSpc>
                <a:spcPct val="150000"/>
              </a:lnSpc>
            </a:pPr>
            <a:r>
              <a:rPr lang="zh-CN" altLang="en-US" dirty="0"/>
              <a:t> </a:t>
            </a:r>
            <a:r>
              <a:rPr lang="en-US" altLang="zh-CN" dirty="0" err="1"/>
              <a:t>linspace</a:t>
            </a:r>
            <a:r>
              <a:rPr lang="zh-CN" altLang="en-US" dirty="0"/>
              <a:t>函数：通过指定开始值、终值和元素个数来创建一个一维数组，数组的数据元素符合等差数列，可以通过</a:t>
            </a:r>
            <a:r>
              <a:rPr lang="en-US" altLang="zh-CN" dirty="0"/>
              <a:t>endpoint</a:t>
            </a:r>
            <a:r>
              <a:rPr lang="zh-CN" altLang="en-US" dirty="0"/>
              <a:t>关键字指定是否包含终值，默认包含终值</a:t>
            </a:r>
            <a:endParaRPr lang="en-US" altLang="zh-CN" dirty="0"/>
          </a:p>
          <a:p>
            <a:pPr>
              <a:lnSpc>
                <a:spcPct val="150000"/>
              </a:lnSpc>
            </a:pPr>
            <a:r>
              <a:rPr lang="zh-CN" altLang="en-US" dirty="0"/>
              <a:t> </a:t>
            </a:r>
            <a:r>
              <a:rPr lang="en-US" altLang="zh-CN" dirty="0" err="1"/>
              <a:t>logspace</a:t>
            </a:r>
            <a:r>
              <a:rPr lang="zh-CN" altLang="en-US" dirty="0"/>
              <a:t>函数：和</a:t>
            </a:r>
            <a:r>
              <a:rPr lang="en-US" altLang="zh-CN" dirty="0" err="1"/>
              <a:t>linspace</a:t>
            </a:r>
            <a:r>
              <a:rPr lang="zh-CN" altLang="en-US" dirty="0"/>
              <a:t>函数类似，不过创建的是</a:t>
            </a:r>
            <a:r>
              <a:rPr lang="zh-CN" altLang="en-US" b="1" dirty="0">
                <a:solidFill>
                  <a:srgbClr val="7030A0"/>
                </a:solidFill>
              </a:rPr>
              <a:t>等比数列数组</a:t>
            </a:r>
          </a:p>
          <a:p>
            <a:pPr>
              <a:lnSpc>
                <a:spcPct val="150000"/>
              </a:lnSpc>
            </a:pPr>
            <a:r>
              <a:rPr lang="zh-CN" altLang="en-US" dirty="0"/>
              <a:t> 使用随机数填充数组，即使用</a:t>
            </a:r>
            <a:r>
              <a:rPr lang="en-US" altLang="zh-CN" dirty="0" err="1"/>
              <a:t>numpy.random</a:t>
            </a:r>
            <a:r>
              <a:rPr lang="zh-CN" altLang="en-US" dirty="0"/>
              <a:t>中的</a:t>
            </a:r>
            <a:r>
              <a:rPr lang="en-US" altLang="zh-CN" dirty="0"/>
              <a:t>random()</a:t>
            </a:r>
            <a:r>
              <a:rPr lang="zh-CN" altLang="en-US" dirty="0"/>
              <a:t>函数来</a:t>
            </a:r>
            <a:r>
              <a:rPr lang="zh-CN" altLang="en-US" dirty="0" smtClean="0"/>
              <a:t>创建</a:t>
            </a:r>
            <a:r>
              <a:rPr lang="en-US" altLang="zh-CN" dirty="0" smtClean="0"/>
              <a:t>0-1</a:t>
            </a:r>
            <a:r>
              <a:rPr lang="zh-CN" altLang="en-US" dirty="0" smtClean="0"/>
              <a:t>之间的随机</a:t>
            </a:r>
            <a:r>
              <a:rPr lang="zh-CN" altLang="en-US" dirty="0"/>
              <a:t>元素，数组包含的元素数量由参数决定</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其它创建方式</a:t>
            </a:r>
            <a:endParaRPr lang="zh-CN" altLang="en-US"/>
          </a:p>
        </p:txBody>
      </p:sp>
      <p:pic>
        <p:nvPicPr>
          <p:cNvPr id="5" name="图片 4"/>
          <p:cNvPicPr>
            <a:picLocks noChangeAspect="1"/>
          </p:cNvPicPr>
          <p:nvPr/>
        </p:nvPicPr>
        <p:blipFill>
          <a:blip r:embed="rId2"/>
          <a:stretch>
            <a:fillRect/>
          </a:stretch>
        </p:blipFill>
        <p:spPr>
          <a:xfrm>
            <a:off x="588645" y="1409065"/>
            <a:ext cx="11013440" cy="40405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其它创建方式</a:t>
            </a:r>
            <a:endParaRPr lang="zh-CN" altLang="en-US"/>
          </a:p>
        </p:txBody>
      </p:sp>
      <p:pic>
        <p:nvPicPr>
          <p:cNvPr id="2" name="图片 1"/>
          <p:cNvPicPr>
            <a:picLocks noChangeAspect="1"/>
          </p:cNvPicPr>
          <p:nvPr/>
        </p:nvPicPr>
        <p:blipFill>
          <a:blip r:embed="rId2"/>
          <a:stretch>
            <a:fillRect/>
          </a:stretch>
        </p:blipFill>
        <p:spPr>
          <a:xfrm>
            <a:off x="1285875" y="1540510"/>
            <a:ext cx="9618345" cy="37782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其它创建方式</a:t>
            </a:r>
            <a:endParaRPr lang="zh-CN" altLang="en-US"/>
          </a:p>
        </p:txBody>
      </p:sp>
      <p:pic>
        <p:nvPicPr>
          <p:cNvPr id="4" name="图片 3"/>
          <p:cNvPicPr>
            <a:picLocks noChangeAspect="1"/>
          </p:cNvPicPr>
          <p:nvPr/>
        </p:nvPicPr>
        <p:blipFill>
          <a:blip r:embed="rId2"/>
          <a:stretch>
            <a:fillRect/>
          </a:stretch>
        </p:blipFill>
        <p:spPr>
          <a:xfrm>
            <a:off x="637540" y="1489710"/>
            <a:ext cx="10915015" cy="291147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其它创建方式</a:t>
            </a:r>
            <a:endParaRPr lang="zh-CN" altLang="en-US"/>
          </a:p>
        </p:txBody>
      </p:sp>
      <p:pic>
        <p:nvPicPr>
          <p:cNvPr id="2" name="图片 1"/>
          <p:cNvPicPr>
            <a:picLocks noChangeAspect="1"/>
          </p:cNvPicPr>
          <p:nvPr/>
        </p:nvPicPr>
        <p:blipFill>
          <a:blip r:embed="rId2"/>
          <a:stretch>
            <a:fillRect/>
          </a:stretch>
        </p:blipFill>
        <p:spPr>
          <a:xfrm>
            <a:off x="1845945" y="1447800"/>
            <a:ext cx="4753317" cy="1824007"/>
          </a:xfrm>
          <a:prstGeom prst="rect">
            <a:avLst/>
          </a:prstGeom>
        </p:spPr>
      </p:pic>
      <p:pic>
        <p:nvPicPr>
          <p:cNvPr id="5" name="图片 4"/>
          <p:cNvPicPr>
            <a:picLocks noChangeAspect="1"/>
          </p:cNvPicPr>
          <p:nvPr/>
        </p:nvPicPr>
        <p:blipFill>
          <a:blip r:embed="rId3"/>
          <a:stretch>
            <a:fillRect/>
          </a:stretch>
        </p:blipFill>
        <p:spPr>
          <a:xfrm>
            <a:off x="1669903" y="3455699"/>
            <a:ext cx="5105400" cy="1362075"/>
          </a:xfrm>
          <a:prstGeom prst="rect">
            <a:avLst/>
          </a:prstGeom>
        </p:spPr>
      </p:pic>
      <p:pic>
        <p:nvPicPr>
          <p:cNvPr id="7" name="图片 6"/>
          <p:cNvPicPr>
            <a:picLocks noChangeAspect="1"/>
          </p:cNvPicPr>
          <p:nvPr/>
        </p:nvPicPr>
        <p:blipFill>
          <a:blip r:embed="rId4"/>
          <a:stretch>
            <a:fillRect/>
          </a:stretch>
        </p:blipFill>
        <p:spPr>
          <a:xfrm>
            <a:off x="6887294" y="2387913"/>
            <a:ext cx="4558666" cy="883894"/>
          </a:xfrm>
          <a:prstGeom prst="rect">
            <a:avLst/>
          </a:prstGeom>
        </p:spPr>
      </p:pic>
      <p:pic>
        <p:nvPicPr>
          <p:cNvPr id="8" name="图片 7"/>
          <p:cNvPicPr>
            <a:picLocks noChangeAspect="1"/>
          </p:cNvPicPr>
          <p:nvPr/>
        </p:nvPicPr>
        <p:blipFill>
          <a:blip r:embed="rId5"/>
          <a:stretch>
            <a:fillRect/>
          </a:stretch>
        </p:blipFill>
        <p:spPr>
          <a:xfrm>
            <a:off x="1669903" y="5085978"/>
            <a:ext cx="3648075" cy="15525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time</a:t>
            </a:r>
            <a:r>
              <a:rPr lang="zh-CN" altLang="en-US"/>
              <a:t>模块</a:t>
            </a:r>
            <a:r>
              <a:rPr lang="en-US" altLang="zh-CN"/>
              <a:t>-</a:t>
            </a:r>
            <a:r>
              <a:rPr lang="zh-CN" altLang="en-US"/>
              <a:t>时间元组</a:t>
            </a:r>
          </a:p>
        </p:txBody>
      </p:sp>
      <p:pic>
        <p:nvPicPr>
          <p:cNvPr id="4" name="图片 3"/>
          <p:cNvPicPr>
            <a:picLocks noChangeAspect="1"/>
          </p:cNvPicPr>
          <p:nvPr/>
        </p:nvPicPr>
        <p:blipFill>
          <a:blip r:embed="rId3"/>
          <a:stretch>
            <a:fillRect/>
          </a:stretch>
        </p:blipFill>
        <p:spPr>
          <a:xfrm>
            <a:off x="1558290" y="1125538"/>
            <a:ext cx="9325430" cy="508304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sz="3200" dirty="0" err="1">
                <a:solidFill>
                  <a:srgbClr val="00B050"/>
                </a:solidFill>
              </a:rPr>
              <a:t>ndarray</a:t>
            </a:r>
            <a:r>
              <a:rPr lang="zh-CN" altLang="en-US" sz="3200" dirty="0">
                <a:solidFill>
                  <a:srgbClr val="00B050"/>
                </a:solidFill>
              </a:rPr>
              <a:t>对象属性</a:t>
            </a:r>
            <a:endParaRPr lang="en-US" altLang="zh-CN" sz="3200" dirty="0">
              <a:solidFill>
                <a:srgbClr val="00B050"/>
              </a:solidFill>
            </a:endParaRPr>
          </a:p>
        </p:txBody>
      </p:sp>
      <p:sp>
        <p:nvSpPr>
          <p:cNvPr id="2" name="内容占位符 1"/>
          <p:cNvSpPr>
            <a:spLocks noGrp="1"/>
          </p:cNvSpPr>
          <p:nvPr>
            <p:ph idx="13"/>
          </p:nvPr>
        </p:nvSpPr>
        <p:spPr>
          <a:xfrm>
            <a:off x="406575" y="1125538"/>
            <a:ext cx="7200799" cy="5153660"/>
          </a:xfrm>
        </p:spPr>
        <p:txBody>
          <a:bodyPr>
            <a:normAutofit fontScale="92500"/>
          </a:bodyPr>
          <a:lstStyle/>
          <a:p>
            <a:pPr>
              <a:lnSpc>
                <a:spcPct val="150000"/>
              </a:lnSpc>
            </a:pPr>
            <a:r>
              <a:rPr lang="en-US" altLang="zh-CN" sz="2000" b="1" dirty="0" err="1" smtClean="0">
                <a:solidFill>
                  <a:srgbClr val="FF0000"/>
                </a:solidFill>
              </a:rPr>
              <a:t>ndim</a:t>
            </a:r>
            <a:r>
              <a:rPr lang="en-US" altLang="zh-CN" sz="2000" b="1" dirty="0" smtClean="0">
                <a:solidFill>
                  <a:srgbClr val="FF0000"/>
                </a:solidFill>
              </a:rPr>
              <a:t> </a:t>
            </a:r>
            <a:r>
              <a:rPr lang="zh-CN" altLang="en-US" sz="2000" b="1" dirty="0">
                <a:solidFill>
                  <a:srgbClr val="FF0000"/>
                </a:solidFill>
              </a:rPr>
              <a:t>数组</a:t>
            </a:r>
            <a:r>
              <a:rPr lang="zh-CN" altLang="en-US" sz="2000" b="1" dirty="0" smtClean="0">
                <a:solidFill>
                  <a:srgbClr val="FF0000"/>
                </a:solidFill>
              </a:rPr>
              <a:t>轴</a:t>
            </a:r>
            <a:r>
              <a:rPr lang="en-US" altLang="zh-CN" sz="2000" b="1" dirty="0" smtClean="0">
                <a:solidFill>
                  <a:srgbClr val="FF0000"/>
                </a:solidFill>
              </a:rPr>
              <a:t>(</a:t>
            </a:r>
            <a:r>
              <a:rPr lang="zh-CN" altLang="en-US" sz="2000" b="1" dirty="0" smtClean="0">
                <a:solidFill>
                  <a:srgbClr val="FF0000"/>
                </a:solidFill>
              </a:rPr>
              <a:t>维度</a:t>
            </a:r>
            <a:r>
              <a:rPr lang="en-US" altLang="zh-CN" sz="2000" b="1" dirty="0" smtClean="0">
                <a:solidFill>
                  <a:srgbClr val="FF0000"/>
                </a:solidFill>
              </a:rPr>
              <a:t>)</a:t>
            </a:r>
            <a:r>
              <a:rPr lang="zh-CN" altLang="en-US" sz="2000" b="1" dirty="0" smtClean="0">
                <a:solidFill>
                  <a:srgbClr val="FF0000"/>
                </a:solidFill>
              </a:rPr>
              <a:t>的</a:t>
            </a:r>
            <a:r>
              <a:rPr lang="zh-CN" altLang="en-US" sz="2000" b="1" dirty="0">
                <a:solidFill>
                  <a:srgbClr val="FF0000"/>
                </a:solidFill>
              </a:rPr>
              <a:t>个数</a:t>
            </a:r>
            <a:r>
              <a:rPr lang="zh-CN" altLang="en-US" sz="2000" dirty="0" smtClean="0"/>
              <a:t>，轴</a:t>
            </a:r>
            <a:r>
              <a:rPr lang="zh-CN" altLang="en-US" sz="2000" dirty="0"/>
              <a:t>的个数被称作秩 </a:t>
            </a:r>
            <a:endParaRPr lang="en-US" altLang="zh-CN" sz="2000" dirty="0" smtClean="0"/>
          </a:p>
          <a:p>
            <a:pPr>
              <a:lnSpc>
                <a:spcPct val="150000"/>
              </a:lnSpc>
            </a:pPr>
            <a:r>
              <a:rPr lang="en-US" altLang="zh-CN" sz="2000" b="1" dirty="0" smtClean="0">
                <a:solidFill>
                  <a:srgbClr val="7030A0"/>
                </a:solidFill>
              </a:rPr>
              <a:t>shape </a:t>
            </a:r>
            <a:r>
              <a:rPr lang="zh-CN" altLang="en-US" sz="2000" b="1" dirty="0">
                <a:solidFill>
                  <a:srgbClr val="7030A0"/>
                </a:solidFill>
              </a:rPr>
              <a:t>数组的维</a:t>
            </a:r>
            <a:r>
              <a:rPr lang="zh-CN" altLang="en-US" sz="2000" b="1" dirty="0" smtClean="0">
                <a:solidFill>
                  <a:srgbClr val="7030A0"/>
                </a:solidFill>
              </a:rPr>
              <a:t>度</a:t>
            </a:r>
            <a:r>
              <a:rPr lang="en-US" altLang="zh-CN" sz="2000" b="1" dirty="0" smtClean="0">
                <a:solidFill>
                  <a:srgbClr val="7030A0"/>
                </a:solidFill>
              </a:rPr>
              <a:t>,</a:t>
            </a:r>
            <a:r>
              <a:rPr lang="zh-CN" altLang="en-US" sz="2000" dirty="0" smtClean="0"/>
              <a:t> 例如</a:t>
            </a:r>
            <a:r>
              <a:rPr lang="zh-CN" altLang="en-US" sz="2000" dirty="0"/>
              <a:t>一</a:t>
            </a:r>
            <a:r>
              <a:rPr lang="zh-CN" altLang="en-US" sz="2000" dirty="0" smtClean="0"/>
              <a:t>个</a:t>
            </a:r>
            <a:r>
              <a:rPr lang="en-US" altLang="zh-CN" sz="2000" dirty="0" smtClean="0"/>
              <a:t>2</a:t>
            </a:r>
            <a:r>
              <a:rPr lang="zh-CN" altLang="en-US" sz="2000" dirty="0" smtClean="0"/>
              <a:t>排</a:t>
            </a:r>
            <a:r>
              <a:rPr lang="en-US" altLang="zh-CN" sz="2000" dirty="0" smtClean="0"/>
              <a:t>3</a:t>
            </a:r>
            <a:r>
              <a:rPr lang="zh-CN" altLang="en-US" sz="2000" dirty="0" smtClean="0"/>
              <a:t>列</a:t>
            </a:r>
            <a:r>
              <a:rPr lang="zh-CN" altLang="en-US" sz="2000" dirty="0"/>
              <a:t>的矩阵，它的</a:t>
            </a:r>
            <a:r>
              <a:rPr lang="en-US" altLang="zh-CN" sz="2000" dirty="0"/>
              <a:t>shape</a:t>
            </a:r>
            <a:r>
              <a:rPr lang="zh-CN" altLang="en-US" sz="2000" dirty="0"/>
              <a:t>属性将是</a:t>
            </a:r>
            <a:r>
              <a:rPr lang="en-US" altLang="zh-CN" sz="2000" dirty="0"/>
              <a:t>(2,3),</a:t>
            </a:r>
            <a:r>
              <a:rPr lang="zh-CN" altLang="en-US" sz="2000" dirty="0"/>
              <a:t>这个元组的长度显然是秩，即维度或者</a:t>
            </a:r>
            <a:r>
              <a:rPr lang="en-US" altLang="zh-CN" sz="2000" dirty="0" err="1"/>
              <a:t>ndim</a:t>
            </a:r>
            <a:r>
              <a:rPr lang="zh-CN" altLang="en-US" sz="2000" dirty="0"/>
              <a:t>属性 </a:t>
            </a:r>
            <a:endParaRPr lang="en-US" altLang="zh-CN" sz="2000" dirty="0" smtClean="0"/>
          </a:p>
          <a:p>
            <a:pPr>
              <a:lnSpc>
                <a:spcPct val="150000"/>
              </a:lnSpc>
            </a:pPr>
            <a:r>
              <a:rPr lang="en-US" altLang="zh-CN" sz="2000" b="1" dirty="0" smtClean="0">
                <a:solidFill>
                  <a:schemeClr val="accent2">
                    <a:lumMod val="75000"/>
                  </a:schemeClr>
                </a:solidFill>
              </a:rPr>
              <a:t>size </a:t>
            </a:r>
            <a:r>
              <a:rPr lang="zh-CN" altLang="en-US" sz="2000" b="1" dirty="0">
                <a:solidFill>
                  <a:schemeClr val="accent2">
                    <a:lumMod val="75000"/>
                  </a:schemeClr>
                </a:solidFill>
              </a:rPr>
              <a:t>数组元素的总个数</a:t>
            </a:r>
            <a:r>
              <a:rPr lang="zh-CN" altLang="en-US" sz="2000" dirty="0"/>
              <a:t>，等于</a:t>
            </a:r>
            <a:r>
              <a:rPr lang="en-US" altLang="zh-CN" sz="2000" dirty="0"/>
              <a:t>shape</a:t>
            </a:r>
            <a:r>
              <a:rPr lang="zh-CN" altLang="en-US" sz="2000" dirty="0"/>
              <a:t>属性中元组元素的乘积</a:t>
            </a:r>
            <a:r>
              <a:rPr lang="zh-CN" altLang="en-US" sz="2000" dirty="0" smtClean="0"/>
              <a:t>。</a:t>
            </a:r>
            <a:endParaRPr lang="en-US" altLang="zh-CN" sz="2000" dirty="0" smtClean="0"/>
          </a:p>
          <a:p>
            <a:pPr>
              <a:lnSpc>
                <a:spcPct val="150000"/>
              </a:lnSpc>
            </a:pPr>
            <a:r>
              <a:rPr lang="en-US" altLang="zh-CN" sz="2000" b="1" dirty="0" err="1" smtClean="0">
                <a:solidFill>
                  <a:schemeClr val="accent1"/>
                </a:solidFill>
              </a:rPr>
              <a:t>dtype</a:t>
            </a:r>
            <a:r>
              <a:rPr lang="en-US" altLang="zh-CN" sz="2000" dirty="0" smtClean="0"/>
              <a:t> </a:t>
            </a:r>
            <a:r>
              <a:rPr lang="zh-CN" altLang="en-US" sz="2000" dirty="0"/>
              <a:t>一个用来描述数组中元素类型的对象，可以通过创造或指定</a:t>
            </a:r>
            <a:r>
              <a:rPr lang="en-US" altLang="zh-CN" sz="2000" dirty="0" err="1"/>
              <a:t>dtype</a:t>
            </a:r>
            <a:r>
              <a:rPr lang="zh-CN" altLang="en-US" sz="2000" dirty="0"/>
              <a:t>使用标准</a:t>
            </a:r>
            <a:r>
              <a:rPr lang="en-US" altLang="zh-CN" sz="2000" dirty="0"/>
              <a:t>Python</a:t>
            </a:r>
            <a:r>
              <a:rPr lang="zh-CN" altLang="en-US" sz="2000" dirty="0"/>
              <a:t>类型</a:t>
            </a:r>
            <a:r>
              <a:rPr lang="zh-CN" altLang="en-US" sz="2000" dirty="0" smtClean="0"/>
              <a:t>。不过</a:t>
            </a:r>
            <a:r>
              <a:rPr lang="en-US" altLang="zh-CN" sz="2000" dirty="0" err="1" smtClean="0"/>
              <a:t>NumPy</a:t>
            </a:r>
            <a:r>
              <a:rPr lang="zh-CN" altLang="en-US" sz="2000" dirty="0"/>
              <a:t>提供它自己的数据类型。 </a:t>
            </a:r>
            <a:endParaRPr lang="en-US" altLang="zh-CN" sz="2000" dirty="0" smtClean="0"/>
          </a:p>
          <a:p>
            <a:pPr>
              <a:lnSpc>
                <a:spcPct val="150000"/>
              </a:lnSpc>
            </a:pPr>
            <a:r>
              <a:rPr lang="en-US" altLang="zh-CN" sz="2000" b="1" dirty="0" err="1" smtClean="0">
                <a:solidFill>
                  <a:schemeClr val="accent6">
                    <a:lumMod val="50000"/>
                  </a:schemeClr>
                </a:solidFill>
              </a:rPr>
              <a:t>itemsize</a:t>
            </a:r>
            <a:r>
              <a:rPr lang="en-US" altLang="zh-CN" sz="2000" b="1" dirty="0" smtClean="0">
                <a:solidFill>
                  <a:schemeClr val="accent6">
                    <a:lumMod val="50000"/>
                  </a:schemeClr>
                </a:solidFill>
              </a:rPr>
              <a:t> </a:t>
            </a:r>
            <a:r>
              <a:rPr lang="zh-CN" altLang="en-US" sz="2000" b="1" dirty="0">
                <a:solidFill>
                  <a:schemeClr val="accent6">
                    <a:lumMod val="50000"/>
                  </a:schemeClr>
                </a:solidFill>
              </a:rPr>
              <a:t>数组中每个元素的字节大小</a:t>
            </a:r>
            <a:r>
              <a:rPr lang="zh-CN" altLang="en-US" sz="2000" dirty="0"/>
              <a:t>。例如，一个元素类型为</a:t>
            </a:r>
            <a:r>
              <a:rPr lang="en-US" altLang="zh-CN" sz="2000" dirty="0"/>
              <a:t>float64</a:t>
            </a:r>
            <a:r>
              <a:rPr lang="zh-CN" altLang="en-US" sz="2000" dirty="0"/>
              <a:t>的数组</a:t>
            </a:r>
            <a:r>
              <a:rPr lang="en-US" altLang="zh-CN" sz="2000" dirty="0" err="1"/>
              <a:t>itemsiz</a:t>
            </a:r>
            <a:r>
              <a:rPr lang="zh-CN" altLang="en-US" sz="2000" dirty="0"/>
              <a:t>属性值为</a:t>
            </a:r>
            <a:r>
              <a:rPr lang="en-US" altLang="zh-CN" sz="2000" dirty="0"/>
              <a:t>8(=64/8),</a:t>
            </a:r>
            <a:r>
              <a:rPr lang="zh-CN" altLang="en-US" sz="2000" dirty="0"/>
              <a:t>又如，一个元素类型为</a:t>
            </a:r>
            <a:r>
              <a:rPr lang="en-US" altLang="zh-CN" sz="2000" dirty="0"/>
              <a:t>complex32</a:t>
            </a:r>
            <a:r>
              <a:rPr lang="zh-CN" altLang="en-US" sz="2000" dirty="0"/>
              <a:t>的数组</a:t>
            </a:r>
            <a:r>
              <a:rPr lang="en-US" altLang="zh-CN" sz="2000" dirty="0"/>
              <a:t>item</a:t>
            </a:r>
            <a:r>
              <a:rPr lang="zh-CN" altLang="en-US" sz="2000" dirty="0"/>
              <a:t>属性为</a:t>
            </a:r>
            <a:r>
              <a:rPr lang="en-US" altLang="zh-CN" sz="2000" dirty="0"/>
              <a:t>4(=32/8). </a:t>
            </a:r>
            <a:endParaRPr lang="zh-CN" altLang="en-US" sz="2000" dirty="0"/>
          </a:p>
        </p:txBody>
      </p:sp>
      <p:pic>
        <p:nvPicPr>
          <p:cNvPr id="4" name="图片 3"/>
          <p:cNvPicPr>
            <a:picLocks noChangeAspect="1"/>
          </p:cNvPicPr>
          <p:nvPr/>
        </p:nvPicPr>
        <p:blipFill>
          <a:blip r:embed="rId2"/>
          <a:stretch>
            <a:fillRect/>
          </a:stretch>
        </p:blipFill>
        <p:spPr>
          <a:xfrm>
            <a:off x="7967414" y="1485578"/>
            <a:ext cx="3872659" cy="420985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NumPy</a:t>
            </a:r>
            <a:r>
              <a:rPr lang="zh-CN" altLang="en-US"/>
              <a:t>基本数据类型</a:t>
            </a:r>
          </a:p>
        </p:txBody>
      </p:sp>
      <p:graphicFrame>
        <p:nvGraphicFramePr>
          <p:cNvPr id="5" name="表格 4"/>
          <p:cNvGraphicFramePr/>
          <p:nvPr/>
        </p:nvGraphicFramePr>
        <p:xfrm>
          <a:off x="2133600" y="1155065"/>
          <a:ext cx="7922260" cy="5105400"/>
        </p:xfrm>
        <a:graphic>
          <a:graphicData uri="http://schemas.openxmlformats.org/drawingml/2006/table">
            <a:tbl>
              <a:tblPr firstRow="1" bandRow="1">
                <a:tableStyleId>{00A15C55-8517-42AA-B614-E9B94910E393}</a:tableStyleId>
              </a:tblPr>
              <a:tblGrid>
                <a:gridCol w="1585595">
                  <a:extLst>
                    <a:ext uri="{9D8B030D-6E8A-4147-A177-3AD203B41FA5}">
                      <a16:colId xmlns:a16="http://schemas.microsoft.com/office/drawing/2014/main" val="20000"/>
                    </a:ext>
                  </a:extLst>
                </a:gridCol>
                <a:gridCol w="1240790">
                  <a:extLst>
                    <a:ext uri="{9D8B030D-6E8A-4147-A177-3AD203B41FA5}">
                      <a16:colId xmlns:a16="http://schemas.microsoft.com/office/drawing/2014/main" val="20001"/>
                    </a:ext>
                  </a:extLst>
                </a:gridCol>
                <a:gridCol w="5095875">
                  <a:extLst>
                    <a:ext uri="{9D8B030D-6E8A-4147-A177-3AD203B41FA5}">
                      <a16:colId xmlns:a16="http://schemas.microsoft.com/office/drawing/2014/main" val="20002"/>
                    </a:ext>
                  </a:extLst>
                </a:gridCol>
              </a:tblGrid>
              <a:tr h="425450">
                <a:tc>
                  <a:txBody>
                    <a:bodyPr/>
                    <a:lstStyle/>
                    <a:p>
                      <a:pPr>
                        <a:buNone/>
                      </a:pPr>
                      <a:r>
                        <a:rPr lang="zh-CN" altLang="en-US" sz="2000"/>
                        <a:t>数据类型</a:t>
                      </a:r>
                    </a:p>
                  </a:txBody>
                  <a:tcPr/>
                </a:tc>
                <a:tc>
                  <a:txBody>
                    <a:bodyPr/>
                    <a:lstStyle/>
                    <a:p>
                      <a:pPr>
                        <a:buNone/>
                      </a:pPr>
                      <a:r>
                        <a:rPr lang="zh-CN" altLang="en-US" sz="2000"/>
                        <a:t>类型简写</a:t>
                      </a:r>
                    </a:p>
                  </a:txBody>
                  <a:tcPr/>
                </a:tc>
                <a:tc>
                  <a:txBody>
                    <a:bodyPr/>
                    <a:lstStyle/>
                    <a:p>
                      <a:pPr>
                        <a:buNone/>
                      </a:pPr>
                      <a:r>
                        <a:rPr lang="zh-CN" altLang="en-US" sz="2000"/>
                        <a:t>说明</a:t>
                      </a:r>
                    </a:p>
                  </a:txBody>
                  <a:tcPr/>
                </a:tc>
                <a:extLst>
                  <a:ext uri="{0D108BD9-81ED-4DB2-BD59-A6C34878D82A}">
                    <a16:rowId xmlns:a16="http://schemas.microsoft.com/office/drawing/2014/main" val="10000"/>
                  </a:ext>
                </a:extLst>
              </a:tr>
              <a:tr h="425450">
                <a:tc>
                  <a:txBody>
                    <a:bodyPr/>
                    <a:lstStyle/>
                    <a:p>
                      <a:pPr>
                        <a:buNone/>
                      </a:pPr>
                      <a:r>
                        <a:rPr lang="en-US" altLang="zh-CN" sz="2000"/>
                        <a:t>int_</a:t>
                      </a:r>
                    </a:p>
                  </a:txBody>
                  <a:tcPr/>
                </a:tc>
                <a:tc>
                  <a:txBody>
                    <a:bodyPr/>
                    <a:lstStyle/>
                    <a:p>
                      <a:pPr>
                        <a:buNone/>
                      </a:pPr>
                      <a:endParaRPr lang="zh-CN" altLang="en-US" sz="2000"/>
                    </a:p>
                  </a:txBody>
                  <a:tcPr/>
                </a:tc>
                <a:tc>
                  <a:txBody>
                    <a:bodyPr/>
                    <a:lstStyle/>
                    <a:p>
                      <a:pPr>
                        <a:buNone/>
                      </a:pPr>
                      <a:r>
                        <a:rPr lang="zh-CN" altLang="en-US" sz="2000"/>
                        <a:t>默认整形</a:t>
                      </a:r>
                    </a:p>
                  </a:txBody>
                  <a:tcPr/>
                </a:tc>
                <a:extLst>
                  <a:ext uri="{0D108BD9-81ED-4DB2-BD59-A6C34878D82A}">
                    <a16:rowId xmlns:a16="http://schemas.microsoft.com/office/drawing/2014/main" val="10001"/>
                  </a:ext>
                </a:extLst>
              </a:tr>
              <a:tr h="425450">
                <a:tc>
                  <a:txBody>
                    <a:bodyPr/>
                    <a:lstStyle/>
                    <a:p>
                      <a:pPr>
                        <a:buNone/>
                      </a:pPr>
                      <a:r>
                        <a:rPr lang="en-US" altLang="zh-CN" sz="2000" dirty="0" err="1"/>
                        <a:t>intc</a:t>
                      </a:r>
                      <a:endParaRPr lang="en-US" altLang="zh-CN" sz="2000" dirty="0"/>
                    </a:p>
                  </a:txBody>
                  <a:tcPr/>
                </a:tc>
                <a:tc>
                  <a:txBody>
                    <a:bodyPr/>
                    <a:lstStyle/>
                    <a:p>
                      <a:pPr>
                        <a:buNone/>
                      </a:pPr>
                      <a:endParaRPr lang="zh-CN" altLang="en-US" sz="2000"/>
                    </a:p>
                  </a:txBody>
                  <a:tcPr/>
                </a:tc>
                <a:tc>
                  <a:txBody>
                    <a:bodyPr/>
                    <a:lstStyle/>
                    <a:p>
                      <a:pPr>
                        <a:buNone/>
                      </a:pPr>
                      <a:r>
                        <a:rPr lang="zh-CN" altLang="en-US" sz="2000"/>
                        <a:t>等价于</a:t>
                      </a:r>
                      <a:r>
                        <a:rPr lang="en-US" altLang="zh-CN" sz="2000"/>
                        <a:t>long</a:t>
                      </a:r>
                      <a:r>
                        <a:rPr lang="zh-CN" altLang="en-US" sz="2000"/>
                        <a:t>的整形</a:t>
                      </a:r>
                    </a:p>
                  </a:txBody>
                  <a:tcPr/>
                </a:tc>
                <a:extLst>
                  <a:ext uri="{0D108BD9-81ED-4DB2-BD59-A6C34878D82A}">
                    <a16:rowId xmlns:a16="http://schemas.microsoft.com/office/drawing/2014/main" val="10002"/>
                  </a:ext>
                </a:extLst>
              </a:tr>
              <a:tr h="425450">
                <a:tc>
                  <a:txBody>
                    <a:bodyPr/>
                    <a:lstStyle/>
                    <a:p>
                      <a:pPr>
                        <a:buNone/>
                      </a:pPr>
                      <a:r>
                        <a:rPr lang="en-US" altLang="zh-CN" sz="2000" dirty="0"/>
                        <a:t>int8</a:t>
                      </a:r>
                    </a:p>
                  </a:txBody>
                  <a:tcPr/>
                </a:tc>
                <a:tc>
                  <a:txBody>
                    <a:bodyPr/>
                    <a:lstStyle/>
                    <a:p>
                      <a:pPr>
                        <a:buNone/>
                      </a:pPr>
                      <a:r>
                        <a:rPr lang="en-US" altLang="zh-CN" sz="2000" dirty="0"/>
                        <a:t>i1</a:t>
                      </a:r>
                    </a:p>
                  </a:txBody>
                  <a:tcPr/>
                </a:tc>
                <a:tc>
                  <a:txBody>
                    <a:bodyPr/>
                    <a:lstStyle/>
                    <a:p>
                      <a:pPr>
                        <a:buNone/>
                      </a:pPr>
                      <a:r>
                        <a:rPr lang="zh-CN" altLang="en-US" sz="2000" dirty="0"/>
                        <a:t>字节整形，</a:t>
                      </a:r>
                      <a:r>
                        <a:rPr lang="en-US" altLang="zh-CN" sz="2000" dirty="0"/>
                        <a:t>1</a:t>
                      </a:r>
                      <a:r>
                        <a:rPr lang="zh-CN" altLang="en-US" sz="2000" dirty="0"/>
                        <a:t>个字节，范围</a:t>
                      </a:r>
                      <a:r>
                        <a:rPr lang="en-US" altLang="zh-CN" sz="2000" dirty="0"/>
                        <a:t>:[-128,127]</a:t>
                      </a:r>
                    </a:p>
                  </a:txBody>
                  <a:tcPr/>
                </a:tc>
                <a:extLst>
                  <a:ext uri="{0D108BD9-81ED-4DB2-BD59-A6C34878D82A}">
                    <a16:rowId xmlns:a16="http://schemas.microsoft.com/office/drawing/2014/main" val="10003"/>
                  </a:ext>
                </a:extLst>
              </a:tr>
              <a:tr h="425450">
                <a:tc>
                  <a:txBody>
                    <a:bodyPr/>
                    <a:lstStyle/>
                    <a:p>
                      <a:pPr>
                        <a:buNone/>
                      </a:pPr>
                      <a:r>
                        <a:rPr lang="en-US" altLang="zh-CN" sz="2000" dirty="0"/>
                        <a:t>int16</a:t>
                      </a:r>
                    </a:p>
                  </a:txBody>
                  <a:tcPr/>
                </a:tc>
                <a:tc>
                  <a:txBody>
                    <a:bodyPr/>
                    <a:lstStyle/>
                    <a:p>
                      <a:pPr>
                        <a:buNone/>
                      </a:pPr>
                      <a:r>
                        <a:rPr lang="en-US" altLang="zh-CN" sz="2000" dirty="0"/>
                        <a:t>i2</a:t>
                      </a:r>
                    </a:p>
                  </a:txBody>
                  <a:tcPr/>
                </a:tc>
                <a:tc>
                  <a:txBody>
                    <a:bodyPr/>
                    <a:lstStyle/>
                    <a:p>
                      <a:pPr>
                        <a:buNone/>
                      </a:pPr>
                      <a:r>
                        <a:rPr lang="zh-CN" altLang="en-US" sz="2000" dirty="0"/>
                        <a:t>整形</a:t>
                      </a:r>
                      <a:r>
                        <a:rPr lang="en-US" altLang="zh-CN" sz="2000" dirty="0"/>
                        <a:t>,2</a:t>
                      </a:r>
                      <a:r>
                        <a:rPr lang="zh-CN" altLang="en-US" sz="2000" dirty="0"/>
                        <a:t>个字节</a:t>
                      </a:r>
                      <a:r>
                        <a:rPr lang="en-US" altLang="zh-CN" sz="2000" dirty="0"/>
                        <a:t>,</a:t>
                      </a:r>
                      <a:r>
                        <a:rPr lang="zh-CN" altLang="en-US" sz="2000" dirty="0"/>
                        <a:t>范围</a:t>
                      </a:r>
                      <a:r>
                        <a:rPr lang="en-US" altLang="zh-CN" sz="2000" dirty="0"/>
                        <a:t>:[-32768,32767]</a:t>
                      </a:r>
                    </a:p>
                  </a:txBody>
                  <a:tcPr/>
                </a:tc>
                <a:extLst>
                  <a:ext uri="{0D108BD9-81ED-4DB2-BD59-A6C34878D82A}">
                    <a16:rowId xmlns:a16="http://schemas.microsoft.com/office/drawing/2014/main" val="10004"/>
                  </a:ext>
                </a:extLst>
              </a:tr>
              <a:tr h="425450">
                <a:tc>
                  <a:txBody>
                    <a:bodyPr/>
                    <a:lstStyle/>
                    <a:p>
                      <a:pPr>
                        <a:buNone/>
                      </a:pPr>
                      <a:r>
                        <a:rPr lang="en-US" altLang="zh-CN" sz="2000" dirty="0"/>
                        <a:t>int32</a:t>
                      </a:r>
                    </a:p>
                  </a:txBody>
                  <a:tcPr/>
                </a:tc>
                <a:tc>
                  <a:txBody>
                    <a:bodyPr/>
                    <a:lstStyle/>
                    <a:p>
                      <a:pPr>
                        <a:buNone/>
                      </a:pPr>
                      <a:r>
                        <a:rPr lang="en-US" altLang="zh-CN" sz="2000" dirty="0"/>
                        <a:t>i3</a:t>
                      </a:r>
                    </a:p>
                  </a:txBody>
                  <a:tcPr/>
                </a:tc>
                <a:tc>
                  <a:txBody>
                    <a:bodyPr/>
                    <a:lstStyle/>
                    <a:p>
                      <a:pPr>
                        <a:buNone/>
                      </a:pPr>
                      <a:r>
                        <a:rPr lang="zh-CN" altLang="en-US" sz="2000" dirty="0"/>
                        <a:t>整形</a:t>
                      </a:r>
                      <a:r>
                        <a:rPr lang="en-US" altLang="zh-CN" sz="2000" dirty="0"/>
                        <a:t>,4</a:t>
                      </a:r>
                      <a:r>
                        <a:rPr lang="zh-CN" altLang="en-US" sz="2000" dirty="0"/>
                        <a:t>个字节</a:t>
                      </a:r>
                      <a:r>
                        <a:rPr lang="en-US" altLang="zh-CN" sz="2000" dirty="0"/>
                        <a:t>,</a:t>
                      </a:r>
                      <a:r>
                        <a:rPr lang="zh-CN" altLang="en-US" sz="2000" dirty="0"/>
                        <a:t>范围</a:t>
                      </a:r>
                      <a:r>
                        <a:rPr lang="en-US" altLang="zh-CN" sz="2000" dirty="0"/>
                        <a:t>:[-2^31, 2^31-1]</a:t>
                      </a:r>
                    </a:p>
                  </a:txBody>
                  <a:tcPr/>
                </a:tc>
                <a:extLst>
                  <a:ext uri="{0D108BD9-81ED-4DB2-BD59-A6C34878D82A}">
                    <a16:rowId xmlns:a16="http://schemas.microsoft.com/office/drawing/2014/main" val="10005"/>
                  </a:ext>
                </a:extLst>
              </a:tr>
              <a:tr h="425450">
                <a:tc>
                  <a:txBody>
                    <a:bodyPr/>
                    <a:lstStyle/>
                    <a:p>
                      <a:pPr>
                        <a:buNone/>
                      </a:pPr>
                      <a:r>
                        <a:rPr lang="en-US" altLang="zh-CN" sz="2000" dirty="0"/>
                        <a:t>int64</a:t>
                      </a:r>
                    </a:p>
                  </a:txBody>
                  <a:tcPr/>
                </a:tc>
                <a:tc>
                  <a:txBody>
                    <a:bodyPr/>
                    <a:lstStyle/>
                    <a:p>
                      <a:pPr>
                        <a:buNone/>
                      </a:pPr>
                      <a:r>
                        <a:rPr lang="en-US" altLang="zh-CN" sz="2000" dirty="0"/>
                        <a:t>i4</a:t>
                      </a:r>
                    </a:p>
                  </a:txBody>
                  <a:tcPr/>
                </a:tc>
                <a:tc>
                  <a:txBody>
                    <a:bodyPr/>
                    <a:lstStyle/>
                    <a:p>
                      <a:pPr>
                        <a:buNone/>
                      </a:pPr>
                      <a:r>
                        <a:rPr lang="zh-CN" altLang="en-US" sz="2000"/>
                        <a:t>整形</a:t>
                      </a:r>
                      <a:r>
                        <a:rPr lang="en-US" altLang="zh-CN" sz="2000"/>
                        <a:t>,8</a:t>
                      </a:r>
                      <a:r>
                        <a:rPr lang="zh-CN" altLang="en-US" sz="2000"/>
                        <a:t>个字节</a:t>
                      </a:r>
                      <a:r>
                        <a:rPr lang="en-US" altLang="zh-CN" sz="2000"/>
                        <a:t>,</a:t>
                      </a:r>
                      <a:r>
                        <a:rPr lang="zh-CN" altLang="en-US" sz="2000"/>
                        <a:t>范围</a:t>
                      </a:r>
                      <a:r>
                        <a:rPr lang="en-US" altLang="zh-CN" sz="2000"/>
                        <a:t>:[-2^63, 2^63-1]</a:t>
                      </a:r>
                    </a:p>
                  </a:txBody>
                  <a:tcPr/>
                </a:tc>
                <a:extLst>
                  <a:ext uri="{0D108BD9-81ED-4DB2-BD59-A6C34878D82A}">
                    <a16:rowId xmlns:a16="http://schemas.microsoft.com/office/drawing/2014/main" val="10006"/>
                  </a:ext>
                </a:extLst>
              </a:tr>
              <a:tr h="425450">
                <a:tc>
                  <a:txBody>
                    <a:bodyPr/>
                    <a:lstStyle/>
                    <a:p>
                      <a:pPr>
                        <a:buNone/>
                      </a:pPr>
                      <a:r>
                        <a:rPr lang="en-US" altLang="zh-CN" sz="2000" dirty="0"/>
                        <a:t>uint8</a:t>
                      </a:r>
                    </a:p>
                  </a:txBody>
                  <a:tcPr/>
                </a:tc>
                <a:tc>
                  <a:txBody>
                    <a:bodyPr/>
                    <a:lstStyle/>
                    <a:p>
                      <a:pPr>
                        <a:buNone/>
                      </a:pPr>
                      <a:r>
                        <a:rPr lang="en-US" altLang="zh-CN" sz="2000" dirty="0"/>
                        <a:t>u1</a:t>
                      </a:r>
                    </a:p>
                  </a:txBody>
                  <a:tcPr/>
                </a:tc>
                <a:tc>
                  <a:txBody>
                    <a:bodyPr/>
                    <a:lstStyle/>
                    <a:p>
                      <a:pPr>
                        <a:buNone/>
                      </a:pPr>
                      <a:r>
                        <a:rPr lang="zh-CN" altLang="en-US" sz="2000" dirty="0"/>
                        <a:t>无符号整形</a:t>
                      </a:r>
                      <a:r>
                        <a:rPr lang="en-US" altLang="zh-CN" sz="2000" dirty="0"/>
                        <a:t>, 1</a:t>
                      </a:r>
                      <a:r>
                        <a:rPr lang="zh-CN" altLang="en-US" sz="2000" dirty="0"/>
                        <a:t>个字节</a:t>
                      </a:r>
                      <a:r>
                        <a:rPr lang="en-US" altLang="zh-CN" sz="2000" dirty="0"/>
                        <a:t>, </a:t>
                      </a:r>
                      <a:r>
                        <a:rPr lang="zh-CN" altLang="en-US" sz="2000" dirty="0"/>
                        <a:t>范围</a:t>
                      </a:r>
                      <a:r>
                        <a:rPr lang="en-US" altLang="zh-CN" sz="2000" dirty="0"/>
                        <a:t>:[0,255]</a:t>
                      </a:r>
                    </a:p>
                  </a:txBody>
                  <a:tcPr/>
                </a:tc>
                <a:extLst>
                  <a:ext uri="{0D108BD9-81ED-4DB2-BD59-A6C34878D82A}">
                    <a16:rowId xmlns:a16="http://schemas.microsoft.com/office/drawing/2014/main" val="10007"/>
                  </a:ext>
                </a:extLst>
              </a:tr>
              <a:tr h="425450">
                <a:tc>
                  <a:txBody>
                    <a:bodyPr/>
                    <a:lstStyle/>
                    <a:p>
                      <a:pPr>
                        <a:buNone/>
                      </a:pPr>
                      <a:r>
                        <a:rPr lang="en-US" altLang="zh-CN" sz="2000"/>
                        <a:t>uint16</a:t>
                      </a:r>
                    </a:p>
                  </a:txBody>
                  <a:tcPr/>
                </a:tc>
                <a:tc>
                  <a:txBody>
                    <a:bodyPr/>
                    <a:lstStyle/>
                    <a:p>
                      <a:pPr>
                        <a:buNone/>
                      </a:pPr>
                      <a:r>
                        <a:rPr lang="en-US" altLang="zh-CN" sz="2000"/>
                        <a:t>u2</a:t>
                      </a:r>
                    </a:p>
                  </a:txBody>
                  <a:tcPr/>
                </a:tc>
                <a:tc>
                  <a:txBody>
                    <a:bodyPr/>
                    <a:lstStyle/>
                    <a:p>
                      <a:pPr>
                        <a:buNone/>
                      </a:pPr>
                      <a:r>
                        <a:rPr lang="zh-CN" altLang="en-US" sz="2000" dirty="0">
                          <a:sym typeface="+mn-ea"/>
                        </a:rPr>
                        <a:t>无符号整形</a:t>
                      </a:r>
                      <a:r>
                        <a:rPr lang="en-US" altLang="zh-CN" sz="2000" dirty="0">
                          <a:sym typeface="+mn-ea"/>
                        </a:rPr>
                        <a:t>, 2</a:t>
                      </a:r>
                      <a:r>
                        <a:rPr lang="zh-CN" altLang="en-US" sz="2000" dirty="0">
                          <a:sym typeface="+mn-ea"/>
                        </a:rPr>
                        <a:t>个字节</a:t>
                      </a:r>
                      <a:r>
                        <a:rPr lang="en-US" altLang="zh-CN" sz="2000" dirty="0">
                          <a:sym typeface="+mn-ea"/>
                        </a:rPr>
                        <a:t>, </a:t>
                      </a:r>
                      <a:r>
                        <a:rPr lang="zh-CN" altLang="en-US" sz="2000" dirty="0">
                          <a:sym typeface="+mn-ea"/>
                        </a:rPr>
                        <a:t>范围</a:t>
                      </a:r>
                      <a:r>
                        <a:rPr lang="en-US" altLang="zh-CN" sz="2000" dirty="0">
                          <a:sym typeface="+mn-ea"/>
                        </a:rPr>
                        <a:t>:[0,65535]</a:t>
                      </a:r>
                    </a:p>
                  </a:txBody>
                  <a:tcPr/>
                </a:tc>
                <a:extLst>
                  <a:ext uri="{0D108BD9-81ED-4DB2-BD59-A6C34878D82A}">
                    <a16:rowId xmlns:a16="http://schemas.microsoft.com/office/drawing/2014/main" val="10008"/>
                  </a:ext>
                </a:extLst>
              </a:tr>
              <a:tr h="425450">
                <a:tc>
                  <a:txBody>
                    <a:bodyPr/>
                    <a:lstStyle/>
                    <a:p>
                      <a:pPr>
                        <a:buNone/>
                      </a:pPr>
                      <a:r>
                        <a:rPr lang="en-US" altLang="zh-CN" sz="2000"/>
                        <a:t>uint32</a:t>
                      </a:r>
                    </a:p>
                  </a:txBody>
                  <a:tcPr/>
                </a:tc>
                <a:tc>
                  <a:txBody>
                    <a:bodyPr/>
                    <a:lstStyle/>
                    <a:p>
                      <a:pPr>
                        <a:buNone/>
                      </a:pPr>
                      <a:r>
                        <a:rPr lang="en-US" altLang="zh-CN" sz="2000" dirty="0"/>
                        <a:t>u3</a:t>
                      </a:r>
                    </a:p>
                  </a:txBody>
                  <a:tcPr/>
                </a:tc>
                <a:tc>
                  <a:txBody>
                    <a:bodyPr/>
                    <a:lstStyle/>
                    <a:p>
                      <a:pPr>
                        <a:buNone/>
                      </a:pPr>
                      <a:r>
                        <a:rPr lang="zh-CN" altLang="en-US" sz="2000" dirty="0">
                          <a:sym typeface="+mn-ea"/>
                        </a:rPr>
                        <a:t>无符号整形</a:t>
                      </a:r>
                      <a:r>
                        <a:rPr lang="en-US" altLang="zh-CN" sz="2000" dirty="0">
                          <a:sym typeface="+mn-ea"/>
                        </a:rPr>
                        <a:t>, 1</a:t>
                      </a:r>
                      <a:r>
                        <a:rPr lang="zh-CN" altLang="en-US" sz="2000" dirty="0">
                          <a:sym typeface="+mn-ea"/>
                        </a:rPr>
                        <a:t>个字节</a:t>
                      </a:r>
                      <a:r>
                        <a:rPr lang="en-US" altLang="zh-CN" sz="2000" dirty="0">
                          <a:sym typeface="+mn-ea"/>
                        </a:rPr>
                        <a:t>, </a:t>
                      </a:r>
                      <a:r>
                        <a:rPr lang="zh-CN" altLang="en-US" sz="2000" dirty="0">
                          <a:sym typeface="+mn-ea"/>
                        </a:rPr>
                        <a:t>范围</a:t>
                      </a:r>
                      <a:r>
                        <a:rPr lang="en-US" altLang="zh-CN" sz="2000" dirty="0">
                          <a:sym typeface="+mn-ea"/>
                        </a:rPr>
                        <a:t>:[0, 2^32-1]</a:t>
                      </a:r>
                    </a:p>
                  </a:txBody>
                  <a:tcPr/>
                </a:tc>
                <a:extLst>
                  <a:ext uri="{0D108BD9-81ED-4DB2-BD59-A6C34878D82A}">
                    <a16:rowId xmlns:a16="http://schemas.microsoft.com/office/drawing/2014/main" val="10009"/>
                  </a:ext>
                </a:extLst>
              </a:tr>
              <a:tr h="425450">
                <a:tc>
                  <a:txBody>
                    <a:bodyPr/>
                    <a:lstStyle/>
                    <a:p>
                      <a:pPr>
                        <a:buNone/>
                      </a:pPr>
                      <a:r>
                        <a:rPr lang="en-US" altLang="zh-CN" sz="2000"/>
                        <a:t>uint64</a:t>
                      </a:r>
                    </a:p>
                  </a:txBody>
                  <a:tcPr/>
                </a:tc>
                <a:tc>
                  <a:txBody>
                    <a:bodyPr/>
                    <a:lstStyle/>
                    <a:p>
                      <a:pPr>
                        <a:buNone/>
                      </a:pPr>
                      <a:r>
                        <a:rPr lang="en-US" altLang="zh-CN" sz="2000"/>
                        <a:t>u4</a:t>
                      </a:r>
                    </a:p>
                  </a:txBody>
                  <a:tcPr/>
                </a:tc>
                <a:tc>
                  <a:txBody>
                    <a:bodyPr/>
                    <a:lstStyle/>
                    <a:p>
                      <a:pPr>
                        <a:buNone/>
                      </a:pPr>
                      <a:r>
                        <a:rPr lang="zh-CN" altLang="en-US" sz="2000">
                          <a:sym typeface="+mn-ea"/>
                        </a:rPr>
                        <a:t>无符号整形</a:t>
                      </a:r>
                      <a:r>
                        <a:rPr lang="en-US" altLang="zh-CN" sz="2000">
                          <a:sym typeface="+mn-ea"/>
                        </a:rPr>
                        <a:t>, 1</a:t>
                      </a:r>
                      <a:r>
                        <a:rPr lang="zh-CN" altLang="en-US" sz="2000">
                          <a:sym typeface="+mn-ea"/>
                        </a:rPr>
                        <a:t>个字节</a:t>
                      </a:r>
                      <a:r>
                        <a:rPr lang="en-US" altLang="zh-CN" sz="2000">
                          <a:sym typeface="+mn-ea"/>
                        </a:rPr>
                        <a:t>, </a:t>
                      </a:r>
                      <a:r>
                        <a:rPr lang="zh-CN" altLang="en-US" sz="2000">
                          <a:sym typeface="+mn-ea"/>
                        </a:rPr>
                        <a:t>范围</a:t>
                      </a:r>
                      <a:r>
                        <a:rPr lang="en-US" altLang="zh-CN" sz="2000">
                          <a:sym typeface="+mn-ea"/>
                        </a:rPr>
                        <a:t>:[0,2^64-1]</a:t>
                      </a:r>
                    </a:p>
                  </a:txBody>
                  <a:tcPr/>
                </a:tc>
                <a:extLst>
                  <a:ext uri="{0D108BD9-81ED-4DB2-BD59-A6C34878D82A}">
                    <a16:rowId xmlns:a16="http://schemas.microsoft.com/office/drawing/2014/main" val="10010"/>
                  </a:ext>
                </a:extLst>
              </a:tr>
              <a:tr h="425450">
                <a:tc>
                  <a:txBody>
                    <a:bodyPr/>
                    <a:lstStyle/>
                    <a:p>
                      <a:pPr>
                        <a:buNone/>
                      </a:pPr>
                      <a:r>
                        <a:rPr lang="en-US" altLang="zh-CN" sz="2000" dirty="0"/>
                        <a:t>bool_</a:t>
                      </a:r>
                    </a:p>
                  </a:txBody>
                  <a:tcPr/>
                </a:tc>
                <a:tc>
                  <a:txBody>
                    <a:bodyPr/>
                    <a:lstStyle/>
                    <a:p>
                      <a:pPr>
                        <a:buNone/>
                      </a:pPr>
                      <a:endParaRPr lang="en-US" altLang="zh-CN" sz="2000"/>
                    </a:p>
                  </a:txBody>
                  <a:tcPr/>
                </a:tc>
                <a:tc>
                  <a:txBody>
                    <a:bodyPr/>
                    <a:lstStyle/>
                    <a:p>
                      <a:pPr>
                        <a:buNone/>
                      </a:pPr>
                      <a:r>
                        <a:rPr lang="zh-CN" altLang="en-US" sz="2000" dirty="0">
                          <a:sym typeface="+mn-ea"/>
                        </a:rPr>
                        <a:t>以一个字节形成存储的布尔值</a:t>
                      </a:r>
                      <a:r>
                        <a:rPr lang="en-US" altLang="zh-CN" sz="2000" dirty="0">
                          <a:sym typeface="+mn-ea"/>
                        </a:rPr>
                        <a:t>(True</a:t>
                      </a:r>
                      <a:r>
                        <a:rPr lang="zh-CN" altLang="en-US" sz="2000" dirty="0">
                          <a:sym typeface="+mn-ea"/>
                        </a:rPr>
                        <a:t>或者</a:t>
                      </a:r>
                      <a:r>
                        <a:rPr lang="en-US" altLang="zh-CN" sz="2000" dirty="0">
                          <a:sym typeface="+mn-ea"/>
                        </a:rPr>
                        <a:t>False)</a:t>
                      </a:r>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NumPy</a:t>
            </a:r>
            <a:r>
              <a:rPr lang="zh-CN" altLang="en-US"/>
              <a:t>基本数据类型</a:t>
            </a:r>
          </a:p>
        </p:txBody>
      </p:sp>
      <p:graphicFrame>
        <p:nvGraphicFramePr>
          <p:cNvPr id="5" name="表格 4"/>
          <p:cNvGraphicFramePr/>
          <p:nvPr/>
        </p:nvGraphicFramePr>
        <p:xfrm>
          <a:off x="972185" y="1014730"/>
          <a:ext cx="10246360" cy="5231130"/>
        </p:xfrm>
        <a:graphic>
          <a:graphicData uri="http://schemas.openxmlformats.org/drawingml/2006/table">
            <a:tbl>
              <a:tblPr firstRow="1" bandRow="1">
                <a:tableStyleId>{00A15C55-8517-42AA-B614-E9B94910E393}</a:tableStyleId>
              </a:tblPr>
              <a:tblGrid>
                <a:gridCol w="1515110">
                  <a:extLst>
                    <a:ext uri="{9D8B030D-6E8A-4147-A177-3AD203B41FA5}">
                      <a16:colId xmlns:a16="http://schemas.microsoft.com/office/drawing/2014/main" val="20000"/>
                    </a:ext>
                  </a:extLst>
                </a:gridCol>
                <a:gridCol w="1367155">
                  <a:extLst>
                    <a:ext uri="{9D8B030D-6E8A-4147-A177-3AD203B41FA5}">
                      <a16:colId xmlns:a16="http://schemas.microsoft.com/office/drawing/2014/main" val="20001"/>
                    </a:ext>
                  </a:extLst>
                </a:gridCol>
                <a:gridCol w="7364095">
                  <a:extLst>
                    <a:ext uri="{9D8B030D-6E8A-4147-A177-3AD203B41FA5}">
                      <a16:colId xmlns:a16="http://schemas.microsoft.com/office/drawing/2014/main" val="20002"/>
                    </a:ext>
                  </a:extLst>
                </a:gridCol>
              </a:tblGrid>
              <a:tr h="425450">
                <a:tc>
                  <a:txBody>
                    <a:bodyPr/>
                    <a:lstStyle/>
                    <a:p>
                      <a:pPr>
                        <a:buNone/>
                      </a:pPr>
                      <a:r>
                        <a:rPr lang="zh-CN" altLang="en-US" sz="2000"/>
                        <a:t>数据类型</a:t>
                      </a:r>
                    </a:p>
                  </a:txBody>
                  <a:tcPr/>
                </a:tc>
                <a:tc>
                  <a:txBody>
                    <a:bodyPr/>
                    <a:lstStyle/>
                    <a:p>
                      <a:pPr>
                        <a:buNone/>
                      </a:pPr>
                      <a:r>
                        <a:rPr lang="zh-CN" altLang="en-US" sz="2000"/>
                        <a:t>类型简写</a:t>
                      </a:r>
                    </a:p>
                  </a:txBody>
                  <a:tcPr/>
                </a:tc>
                <a:tc>
                  <a:txBody>
                    <a:bodyPr/>
                    <a:lstStyle/>
                    <a:p>
                      <a:pPr>
                        <a:buNone/>
                      </a:pPr>
                      <a:r>
                        <a:rPr lang="zh-CN" altLang="en-US" sz="2000"/>
                        <a:t>说明</a:t>
                      </a:r>
                    </a:p>
                  </a:txBody>
                  <a:tcPr/>
                </a:tc>
                <a:extLst>
                  <a:ext uri="{0D108BD9-81ED-4DB2-BD59-A6C34878D82A}">
                    <a16:rowId xmlns:a16="http://schemas.microsoft.com/office/drawing/2014/main" val="10000"/>
                  </a:ext>
                </a:extLst>
              </a:tr>
              <a:tr h="425450">
                <a:tc>
                  <a:txBody>
                    <a:bodyPr/>
                    <a:lstStyle/>
                    <a:p>
                      <a:pPr>
                        <a:buNone/>
                      </a:pPr>
                      <a:r>
                        <a:rPr lang="en-US" altLang="zh-CN" sz="2000" dirty="0"/>
                        <a:t>float_</a:t>
                      </a:r>
                    </a:p>
                  </a:txBody>
                  <a:tcPr/>
                </a:tc>
                <a:tc>
                  <a:txBody>
                    <a:bodyPr/>
                    <a:lstStyle/>
                    <a:p>
                      <a:pPr>
                        <a:buNone/>
                      </a:pPr>
                      <a:endParaRPr lang="zh-CN" altLang="en-US" sz="2000"/>
                    </a:p>
                  </a:txBody>
                  <a:tcPr/>
                </a:tc>
                <a:tc>
                  <a:txBody>
                    <a:bodyPr/>
                    <a:lstStyle/>
                    <a:p>
                      <a:pPr>
                        <a:buNone/>
                      </a:pPr>
                      <a:r>
                        <a:rPr lang="en-US" altLang="zh-CN" sz="2000"/>
                        <a:t>float64</a:t>
                      </a:r>
                      <a:r>
                        <a:rPr lang="zh-CN" altLang="en-US" sz="2000"/>
                        <a:t>简写形式</a:t>
                      </a:r>
                    </a:p>
                  </a:txBody>
                  <a:tcPr/>
                </a:tc>
                <a:extLst>
                  <a:ext uri="{0D108BD9-81ED-4DB2-BD59-A6C34878D82A}">
                    <a16:rowId xmlns:a16="http://schemas.microsoft.com/office/drawing/2014/main" val="10001"/>
                  </a:ext>
                </a:extLst>
              </a:tr>
              <a:tr h="425450">
                <a:tc>
                  <a:txBody>
                    <a:bodyPr/>
                    <a:lstStyle/>
                    <a:p>
                      <a:pPr>
                        <a:buNone/>
                      </a:pPr>
                      <a:r>
                        <a:rPr lang="en-US" altLang="zh-CN" sz="2000"/>
                        <a:t>float16</a:t>
                      </a:r>
                    </a:p>
                  </a:txBody>
                  <a:tcPr/>
                </a:tc>
                <a:tc>
                  <a:txBody>
                    <a:bodyPr/>
                    <a:lstStyle/>
                    <a:p>
                      <a:pPr>
                        <a:buNone/>
                      </a:pPr>
                      <a:r>
                        <a:rPr lang="en-US" altLang="zh-CN" sz="2000"/>
                        <a:t>f2</a:t>
                      </a:r>
                    </a:p>
                  </a:txBody>
                  <a:tcPr/>
                </a:tc>
                <a:tc>
                  <a:txBody>
                    <a:bodyPr/>
                    <a:lstStyle/>
                    <a:p>
                      <a:pPr>
                        <a:buNone/>
                      </a:pPr>
                      <a:r>
                        <a:rPr lang="zh-CN" altLang="en-US" sz="2000" dirty="0"/>
                        <a:t>半精度浮点型</a:t>
                      </a:r>
                      <a:r>
                        <a:rPr lang="en-US" altLang="zh-CN" sz="2000" dirty="0"/>
                        <a:t>(</a:t>
                      </a:r>
                      <a:r>
                        <a:rPr lang="en-US" altLang="zh-CN" sz="2000" dirty="0">
                          <a:sym typeface="+mn-ea"/>
                        </a:rPr>
                        <a:t>2</a:t>
                      </a:r>
                      <a:r>
                        <a:rPr lang="zh-CN" altLang="en-US" sz="2000" dirty="0">
                          <a:sym typeface="+mn-ea"/>
                        </a:rPr>
                        <a:t>字节</a:t>
                      </a:r>
                      <a:r>
                        <a:rPr lang="en-US" altLang="zh-CN" sz="2000" dirty="0"/>
                        <a:t>)</a:t>
                      </a:r>
                      <a:r>
                        <a:rPr lang="zh-CN" altLang="en-US" sz="2000" dirty="0"/>
                        <a:t>：</a:t>
                      </a:r>
                      <a:r>
                        <a:rPr lang="en-US" altLang="zh-CN" sz="2000" dirty="0"/>
                        <a:t>1</a:t>
                      </a:r>
                      <a:r>
                        <a:rPr lang="zh-CN" altLang="en-US" sz="2000" dirty="0"/>
                        <a:t>符号位</a:t>
                      </a:r>
                      <a:r>
                        <a:rPr lang="en-US" altLang="zh-CN" sz="2000" dirty="0"/>
                        <a:t>+5</a:t>
                      </a:r>
                      <a:r>
                        <a:rPr lang="zh-CN" altLang="en-US" sz="2000" dirty="0"/>
                        <a:t>位指数</a:t>
                      </a:r>
                      <a:r>
                        <a:rPr lang="en-US" altLang="zh-CN" sz="2000" dirty="0"/>
                        <a:t>+10</a:t>
                      </a:r>
                      <a:r>
                        <a:rPr lang="zh-CN" altLang="en-US" sz="2000" dirty="0"/>
                        <a:t>位的小数部分</a:t>
                      </a:r>
                    </a:p>
                  </a:txBody>
                  <a:tcPr/>
                </a:tc>
                <a:extLst>
                  <a:ext uri="{0D108BD9-81ED-4DB2-BD59-A6C34878D82A}">
                    <a16:rowId xmlns:a16="http://schemas.microsoft.com/office/drawing/2014/main" val="10002"/>
                  </a:ext>
                </a:extLst>
              </a:tr>
              <a:tr h="425450">
                <a:tc>
                  <a:txBody>
                    <a:bodyPr/>
                    <a:lstStyle/>
                    <a:p>
                      <a:pPr>
                        <a:buNone/>
                      </a:pPr>
                      <a:r>
                        <a:rPr lang="en-US" altLang="zh-CN" sz="2000" dirty="0"/>
                        <a:t>float32</a:t>
                      </a:r>
                    </a:p>
                  </a:txBody>
                  <a:tcPr/>
                </a:tc>
                <a:tc>
                  <a:txBody>
                    <a:bodyPr/>
                    <a:lstStyle/>
                    <a:p>
                      <a:pPr>
                        <a:buNone/>
                      </a:pPr>
                      <a:r>
                        <a:rPr lang="en-US" altLang="zh-CN" sz="2000" dirty="0"/>
                        <a:t>f4</a:t>
                      </a:r>
                      <a:r>
                        <a:rPr lang="zh-CN" altLang="en-US" sz="2000" dirty="0"/>
                        <a:t>或者</a:t>
                      </a:r>
                      <a:r>
                        <a:rPr lang="en-US" altLang="zh-CN" sz="2000" dirty="0"/>
                        <a:t>f</a:t>
                      </a:r>
                    </a:p>
                  </a:txBody>
                  <a:tcPr/>
                </a:tc>
                <a:tc>
                  <a:txBody>
                    <a:bodyPr/>
                    <a:lstStyle/>
                    <a:p>
                      <a:pPr>
                        <a:buNone/>
                      </a:pPr>
                      <a:r>
                        <a:rPr lang="zh-CN" altLang="en-US" sz="2000" dirty="0"/>
                        <a:t>单精度浮点型</a:t>
                      </a:r>
                      <a:r>
                        <a:rPr lang="en-US" altLang="zh-CN" sz="2000" dirty="0"/>
                        <a:t>(4</a:t>
                      </a:r>
                      <a:r>
                        <a:rPr lang="zh-CN" altLang="en-US" sz="2000" dirty="0"/>
                        <a:t>字节</a:t>
                      </a:r>
                      <a:r>
                        <a:rPr lang="en-US" altLang="zh-CN" sz="2000" dirty="0"/>
                        <a:t>)</a:t>
                      </a:r>
                      <a:r>
                        <a:rPr lang="zh-CN" altLang="en-US" sz="2000" dirty="0"/>
                        <a:t>：</a:t>
                      </a:r>
                      <a:r>
                        <a:rPr lang="en-US" altLang="zh-CN" sz="2000" dirty="0"/>
                        <a:t>1</a:t>
                      </a:r>
                      <a:r>
                        <a:rPr lang="zh-CN" altLang="en-US" sz="2000" dirty="0"/>
                        <a:t>符号位</a:t>
                      </a:r>
                      <a:r>
                        <a:rPr lang="en-US" altLang="zh-CN" sz="2000" dirty="0"/>
                        <a:t>+8</a:t>
                      </a:r>
                      <a:r>
                        <a:rPr lang="zh-CN" altLang="en-US" sz="2000" dirty="0"/>
                        <a:t>位指数</a:t>
                      </a:r>
                      <a:r>
                        <a:rPr lang="en-US" altLang="zh-CN" sz="2000" dirty="0"/>
                        <a:t>+23</a:t>
                      </a:r>
                      <a:r>
                        <a:rPr lang="zh-CN" altLang="en-US" sz="2000" dirty="0"/>
                        <a:t>位的小数部分</a:t>
                      </a:r>
                    </a:p>
                  </a:txBody>
                  <a:tcPr/>
                </a:tc>
                <a:extLst>
                  <a:ext uri="{0D108BD9-81ED-4DB2-BD59-A6C34878D82A}">
                    <a16:rowId xmlns:a16="http://schemas.microsoft.com/office/drawing/2014/main" val="10003"/>
                  </a:ext>
                </a:extLst>
              </a:tr>
              <a:tr h="425450">
                <a:tc>
                  <a:txBody>
                    <a:bodyPr/>
                    <a:lstStyle/>
                    <a:p>
                      <a:pPr>
                        <a:buNone/>
                      </a:pPr>
                      <a:r>
                        <a:rPr lang="en-US" altLang="zh-CN" sz="2000" dirty="0"/>
                        <a:t>float64</a:t>
                      </a:r>
                    </a:p>
                  </a:txBody>
                  <a:tcPr/>
                </a:tc>
                <a:tc>
                  <a:txBody>
                    <a:bodyPr/>
                    <a:lstStyle/>
                    <a:p>
                      <a:pPr>
                        <a:buNone/>
                      </a:pPr>
                      <a:r>
                        <a:rPr lang="en-US" altLang="zh-CN" sz="2000" dirty="0"/>
                        <a:t>f8</a:t>
                      </a:r>
                      <a:r>
                        <a:rPr lang="zh-CN" altLang="en-US" sz="2000" dirty="0"/>
                        <a:t>或者</a:t>
                      </a:r>
                      <a:r>
                        <a:rPr lang="en-US" altLang="zh-CN" sz="2000" dirty="0"/>
                        <a:t>d</a:t>
                      </a:r>
                    </a:p>
                  </a:txBody>
                  <a:tcPr/>
                </a:tc>
                <a:tc>
                  <a:txBody>
                    <a:bodyPr/>
                    <a:lstStyle/>
                    <a:p>
                      <a:pPr>
                        <a:buNone/>
                      </a:pPr>
                      <a:r>
                        <a:rPr lang="zh-CN" altLang="en-US" sz="2000" dirty="0"/>
                        <a:t>双精度浮点型</a:t>
                      </a:r>
                      <a:r>
                        <a:rPr lang="en-US" altLang="zh-CN" sz="2000" dirty="0"/>
                        <a:t>(8</a:t>
                      </a:r>
                      <a:r>
                        <a:rPr lang="zh-CN" altLang="en-US" sz="2000" dirty="0"/>
                        <a:t>字节</a:t>
                      </a:r>
                      <a:r>
                        <a:rPr lang="en-US" altLang="zh-CN" sz="2000" dirty="0"/>
                        <a:t>)</a:t>
                      </a:r>
                      <a:r>
                        <a:rPr lang="zh-CN" altLang="en-US" sz="2000" dirty="0"/>
                        <a:t>：</a:t>
                      </a:r>
                      <a:r>
                        <a:rPr lang="en-US" altLang="zh-CN" sz="2000" dirty="0"/>
                        <a:t>1</a:t>
                      </a:r>
                      <a:r>
                        <a:rPr lang="zh-CN" altLang="en-US" sz="2000" dirty="0"/>
                        <a:t>符号位</a:t>
                      </a:r>
                      <a:r>
                        <a:rPr lang="en-US" altLang="zh-CN" sz="2000" dirty="0"/>
                        <a:t>+11</a:t>
                      </a:r>
                      <a:r>
                        <a:rPr lang="zh-CN" altLang="en-US" sz="2000" dirty="0"/>
                        <a:t>位指数</a:t>
                      </a:r>
                      <a:r>
                        <a:rPr lang="en-US" altLang="zh-CN" sz="2000" dirty="0"/>
                        <a:t>+52</a:t>
                      </a:r>
                      <a:r>
                        <a:rPr lang="zh-CN" altLang="en-US" sz="2000" dirty="0"/>
                        <a:t>位的小数部分</a:t>
                      </a:r>
                    </a:p>
                  </a:txBody>
                  <a:tcPr/>
                </a:tc>
                <a:extLst>
                  <a:ext uri="{0D108BD9-81ED-4DB2-BD59-A6C34878D82A}">
                    <a16:rowId xmlns:a16="http://schemas.microsoft.com/office/drawing/2014/main" val="10004"/>
                  </a:ext>
                </a:extLst>
              </a:tr>
              <a:tr h="425450">
                <a:tc>
                  <a:txBody>
                    <a:bodyPr/>
                    <a:lstStyle/>
                    <a:p>
                      <a:pPr>
                        <a:buNone/>
                      </a:pPr>
                      <a:r>
                        <a:rPr lang="en-US" altLang="zh-CN" sz="2000" dirty="0"/>
                        <a:t>complex_</a:t>
                      </a:r>
                    </a:p>
                  </a:txBody>
                  <a:tcPr/>
                </a:tc>
                <a:tc>
                  <a:txBody>
                    <a:bodyPr/>
                    <a:lstStyle/>
                    <a:p>
                      <a:pPr>
                        <a:buNone/>
                      </a:pPr>
                      <a:r>
                        <a:rPr lang="en-US" altLang="zh-CN" sz="2000"/>
                        <a:t>c16</a:t>
                      </a:r>
                    </a:p>
                  </a:txBody>
                  <a:tcPr/>
                </a:tc>
                <a:tc>
                  <a:txBody>
                    <a:bodyPr/>
                    <a:lstStyle/>
                    <a:p>
                      <a:pPr>
                        <a:buNone/>
                      </a:pPr>
                      <a:r>
                        <a:rPr lang="en-US" altLang="zh-CN" sz="2000" dirty="0"/>
                        <a:t>complex128</a:t>
                      </a:r>
                      <a:r>
                        <a:rPr lang="zh-CN" altLang="en-US" sz="2000" dirty="0"/>
                        <a:t>的简写形式</a:t>
                      </a:r>
                    </a:p>
                  </a:txBody>
                  <a:tcPr/>
                </a:tc>
                <a:extLst>
                  <a:ext uri="{0D108BD9-81ED-4DB2-BD59-A6C34878D82A}">
                    <a16:rowId xmlns:a16="http://schemas.microsoft.com/office/drawing/2014/main" val="10005"/>
                  </a:ext>
                </a:extLst>
              </a:tr>
              <a:tr h="425450">
                <a:tc>
                  <a:txBody>
                    <a:bodyPr/>
                    <a:lstStyle/>
                    <a:p>
                      <a:pPr>
                        <a:buNone/>
                      </a:pPr>
                      <a:r>
                        <a:rPr lang="en-US" altLang="zh-CN" sz="2000" dirty="0"/>
                        <a:t>complex64</a:t>
                      </a:r>
                    </a:p>
                  </a:txBody>
                  <a:tcPr/>
                </a:tc>
                <a:tc>
                  <a:txBody>
                    <a:bodyPr/>
                    <a:lstStyle/>
                    <a:p>
                      <a:pPr>
                        <a:buNone/>
                      </a:pPr>
                      <a:r>
                        <a:rPr lang="en-US" altLang="zh-CN" sz="2000"/>
                        <a:t>c8</a:t>
                      </a:r>
                    </a:p>
                  </a:txBody>
                  <a:tcPr/>
                </a:tc>
                <a:tc>
                  <a:txBody>
                    <a:bodyPr/>
                    <a:lstStyle/>
                    <a:p>
                      <a:pPr>
                        <a:buNone/>
                      </a:pPr>
                      <a:r>
                        <a:rPr lang="zh-CN" altLang="en-US" sz="2000" dirty="0"/>
                        <a:t>复数，由两个</a:t>
                      </a:r>
                      <a:r>
                        <a:rPr lang="en-US" altLang="zh-CN" sz="2000" dirty="0"/>
                        <a:t>32</a:t>
                      </a:r>
                      <a:r>
                        <a:rPr lang="zh-CN" altLang="en-US" sz="2000" dirty="0"/>
                        <a:t>位的浮点数来表示</a:t>
                      </a:r>
                    </a:p>
                  </a:txBody>
                  <a:tcPr/>
                </a:tc>
                <a:extLst>
                  <a:ext uri="{0D108BD9-81ED-4DB2-BD59-A6C34878D82A}">
                    <a16:rowId xmlns:a16="http://schemas.microsoft.com/office/drawing/2014/main" val="10006"/>
                  </a:ext>
                </a:extLst>
              </a:tr>
              <a:tr h="425450">
                <a:tc>
                  <a:txBody>
                    <a:bodyPr/>
                    <a:lstStyle/>
                    <a:p>
                      <a:pPr>
                        <a:buNone/>
                      </a:pPr>
                      <a:r>
                        <a:rPr lang="en-US" altLang="zh-CN" sz="2000" dirty="0"/>
                        <a:t>complex128</a:t>
                      </a:r>
                    </a:p>
                  </a:txBody>
                  <a:tcPr/>
                </a:tc>
                <a:tc>
                  <a:txBody>
                    <a:bodyPr/>
                    <a:lstStyle/>
                    <a:p>
                      <a:pPr>
                        <a:buNone/>
                      </a:pPr>
                      <a:r>
                        <a:rPr lang="en-US" altLang="zh-CN" sz="2000"/>
                        <a:t>c16</a:t>
                      </a:r>
                    </a:p>
                  </a:txBody>
                  <a:tcPr/>
                </a:tc>
                <a:tc>
                  <a:txBody>
                    <a:bodyPr/>
                    <a:lstStyle/>
                    <a:p>
                      <a:pPr>
                        <a:buNone/>
                      </a:pPr>
                      <a:r>
                        <a:rPr lang="zh-CN" altLang="en-US" sz="2000" dirty="0"/>
                        <a:t>复数，由两个</a:t>
                      </a:r>
                      <a:r>
                        <a:rPr lang="en-US" altLang="zh-CN" sz="2000" dirty="0"/>
                        <a:t>64</a:t>
                      </a:r>
                      <a:r>
                        <a:rPr lang="zh-CN" altLang="en-US" sz="2000" dirty="0"/>
                        <a:t>位的浮点数来表示</a:t>
                      </a:r>
                    </a:p>
                  </a:txBody>
                  <a:tcPr/>
                </a:tc>
                <a:extLst>
                  <a:ext uri="{0D108BD9-81ED-4DB2-BD59-A6C34878D82A}">
                    <a16:rowId xmlns:a16="http://schemas.microsoft.com/office/drawing/2014/main" val="10007"/>
                  </a:ext>
                </a:extLst>
              </a:tr>
              <a:tr h="425450">
                <a:tc>
                  <a:txBody>
                    <a:bodyPr/>
                    <a:lstStyle/>
                    <a:p>
                      <a:pPr>
                        <a:buNone/>
                      </a:pPr>
                      <a:r>
                        <a:rPr lang="en-US" altLang="zh-CN" sz="2000"/>
                        <a:t>object</a:t>
                      </a:r>
                    </a:p>
                  </a:txBody>
                  <a:tcPr/>
                </a:tc>
                <a:tc>
                  <a:txBody>
                    <a:bodyPr/>
                    <a:lstStyle/>
                    <a:p>
                      <a:pPr>
                        <a:buNone/>
                      </a:pPr>
                      <a:r>
                        <a:rPr lang="en-US" altLang="zh-CN" sz="2000"/>
                        <a:t>O</a:t>
                      </a:r>
                    </a:p>
                  </a:txBody>
                  <a:tcPr/>
                </a:tc>
                <a:tc>
                  <a:txBody>
                    <a:bodyPr/>
                    <a:lstStyle/>
                    <a:p>
                      <a:pPr>
                        <a:buNone/>
                      </a:pPr>
                      <a:r>
                        <a:rPr lang="en-US" altLang="zh-CN" sz="2000" dirty="0">
                          <a:sym typeface="+mn-ea"/>
                        </a:rPr>
                        <a:t>Python</a:t>
                      </a:r>
                      <a:r>
                        <a:rPr lang="zh-CN" altLang="en-US" sz="2000" dirty="0">
                          <a:sym typeface="+mn-ea"/>
                        </a:rPr>
                        <a:t>对象类型</a:t>
                      </a:r>
                    </a:p>
                  </a:txBody>
                  <a:tcPr/>
                </a:tc>
                <a:extLst>
                  <a:ext uri="{0D108BD9-81ED-4DB2-BD59-A6C34878D82A}">
                    <a16:rowId xmlns:a16="http://schemas.microsoft.com/office/drawing/2014/main" val="10008"/>
                  </a:ext>
                </a:extLst>
              </a:tr>
              <a:tr h="425450">
                <a:tc>
                  <a:txBody>
                    <a:bodyPr/>
                    <a:lstStyle/>
                    <a:p>
                      <a:pPr>
                        <a:buNone/>
                      </a:pPr>
                      <a:r>
                        <a:rPr lang="en-US" altLang="zh-CN" sz="2000" dirty="0"/>
                        <a:t>String_</a:t>
                      </a:r>
                    </a:p>
                  </a:txBody>
                  <a:tcPr/>
                </a:tc>
                <a:tc>
                  <a:txBody>
                    <a:bodyPr/>
                    <a:lstStyle/>
                    <a:p>
                      <a:pPr>
                        <a:buNone/>
                      </a:pPr>
                      <a:r>
                        <a:rPr lang="en-US" altLang="zh-CN" sz="2000" dirty="0"/>
                        <a:t>S</a:t>
                      </a:r>
                    </a:p>
                  </a:txBody>
                  <a:tcPr/>
                </a:tc>
                <a:tc>
                  <a:txBody>
                    <a:bodyPr/>
                    <a:lstStyle/>
                    <a:p>
                      <a:pPr>
                        <a:buNone/>
                      </a:pPr>
                      <a:r>
                        <a:rPr lang="zh-CN" altLang="en-US" sz="2000" dirty="0">
                          <a:sym typeface="+mn-ea"/>
                        </a:rPr>
                        <a:t>固定长度的字符串类型</a:t>
                      </a:r>
                      <a:r>
                        <a:rPr lang="en-US" altLang="zh-CN" sz="2000" dirty="0">
                          <a:sym typeface="+mn-ea"/>
                        </a:rPr>
                        <a:t>(</a:t>
                      </a:r>
                      <a:r>
                        <a:rPr lang="zh-CN" altLang="en-US" sz="2000" dirty="0">
                          <a:sym typeface="+mn-ea"/>
                        </a:rPr>
                        <a:t>每个字符</a:t>
                      </a:r>
                      <a:r>
                        <a:rPr lang="en-US" altLang="zh-CN" sz="2000" dirty="0">
                          <a:sym typeface="+mn-ea"/>
                        </a:rPr>
                        <a:t>1</a:t>
                      </a:r>
                      <a:r>
                        <a:rPr lang="zh-CN" altLang="en-US" sz="2000" dirty="0">
                          <a:sym typeface="+mn-ea"/>
                        </a:rPr>
                        <a:t>个字节</a:t>
                      </a:r>
                      <a:r>
                        <a:rPr lang="en-US" altLang="zh-CN" sz="2000" dirty="0">
                          <a:sym typeface="+mn-ea"/>
                        </a:rPr>
                        <a:t>)</a:t>
                      </a:r>
                      <a:r>
                        <a:rPr lang="zh-CN" altLang="en-US" sz="2000" dirty="0">
                          <a:sym typeface="+mn-ea"/>
                        </a:rPr>
                        <a:t>，比如：要创建一个长度为</a:t>
                      </a:r>
                      <a:r>
                        <a:rPr lang="en-US" altLang="zh-CN" sz="2000" dirty="0">
                          <a:sym typeface="+mn-ea"/>
                        </a:rPr>
                        <a:t>8</a:t>
                      </a:r>
                      <a:r>
                        <a:rPr lang="zh-CN" altLang="en-US" sz="2000" dirty="0">
                          <a:sym typeface="+mn-ea"/>
                        </a:rPr>
                        <a:t>的字符串，应该使用</a:t>
                      </a:r>
                      <a:r>
                        <a:rPr lang="en-US" altLang="zh-CN" sz="2000" dirty="0">
                          <a:sym typeface="+mn-ea"/>
                        </a:rPr>
                        <a:t>S8</a:t>
                      </a:r>
                    </a:p>
                  </a:txBody>
                  <a:tcPr/>
                </a:tc>
                <a:extLst>
                  <a:ext uri="{0D108BD9-81ED-4DB2-BD59-A6C34878D82A}">
                    <a16:rowId xmlns:a16="http://schemas.microsoft.com/office/drawing/2014/main" val="10009"/>
                  </a:ext>
                </a:extLst>
              </a:tr>
              <a:tr h="425450">
                <a:tc>
                  <a:txBody>
                    <a:bodyPr/>
                    <a:lstStyle/>
                    <a:p>
                      <a:pPr>
                        <a:buNone/>
                      </a:pPr>
                      <a:r>
                        <a:rPr lang="en-US" altLang="zh-CN" sz="2000"/>
                        <a:t>Unicode_</a:t>
                      </a:r>
                    </a:p>
                  </a:txBody>
                  <a:tcPr/>
                </a:tc>
                <a:tc>
                  <a:txBody>
                    <a:bodyPr/>
                    <a:lstStyle/>
                    <a:p>
                      <a:pPr>
                        <a:buNone/>
                      </a:pPr>
                      <a:r>
                        <a:rPr lang="en-US" altLang="zh-CN" sz="2000" dirty="0"/>
                        <a:t>U</a:t>
                      </a:r>
                    </a:p>
                  </a:txBody>
                  <a:tcPr/>
                </a:tc>
                <a:tc>
                  <a:txBody>
                    <a:bodyPr/>
                    <a:lstStyle/>
                    <a:p>
                      <a:pPr>
                        <a:buNone/>
                      </a:pPr>
                      <a:r>
                        <a:rPr lang="zh-CN" altLang="en-US" sz="2000" dirty="0">
                          <a:sym typeface="+mn-ea"/>
                        </a:rPr>
                        <a:t>固定长度的</a:t>
                      </a:r>
                      <a:r>
                        <a:rPr lang="en-US" altLang="zh-CN" sz="2000" dirty="0" err="1">
                          <a:sym typeface="+mn-ea"/>
                        </a:rPr>
                        <a:t>unicode</a:t>
                      </a:r>
                      <a:r>
                        <a:rPr lang="zh-CN" altLang="en-US" sz="2000" dirty="0">
                          <a:sym typeface="+mn-ea"/>
                        </a:rPr>
                        <a:t>类型的字符串</a:t>
                      </a:r>
                      <a:r>
                        <a:rPr lang="en-US" altLang="zh-CN" sz="2000" dirty="0">
                          <a:sym typeface="+mn-ea"/>
                        </a:rPr>
                        <a:t>(</a:t>
                      </a:r>
                      <a:r>
                        <a:rPr lang="zh-CN" altLang="en-US" sz="2000" dirty="0">
                          <a:sym typeface="+mn-ea"/>
                        </a:rPr>
                        <a:t>每个字符占用字节数由平台决定</a:t>
                      </a:r>
                      <a:r>
                        <a:rPr lang="en-US" altLang="zh-CN" sz="2000" dirty="0">
                          <a:sym typeface="+mn-ea"/>
                        </a:rPr>
                        <a:t>)</a:t>
                      </a:r>
                      <a:r>
                        <a:rPr lang="zh-CN" altLang="en-US" sz="2000" dirty="0">
                          <a:sym typeface="+mn-ea"/>
                        </a:rPr>
                        <a:t>，长度定义类似</a:t>
                      </a:r>
                      <a:r>
                        <a:rPr lang="en-US" altLang="zh-CN" sz="2000" dirty="0">
                          <a:sym typeface="+mn-ea"/>
                        </a:rPr>
                        <a:t>String_</a:t>
                      </a:r>
                      <a:r>
                        <a:rPr lang="zh-CN" altLang="en-US" sz="2000" dirty="0">
                          <a:sym typeface="+mn-ea"/>
                        </a:rPr>
                        <a:t>类型</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中元素数据类型</a:t>
            </a:r>
          </a:p>
        </p:txBody>
      </p:sp>
      <p:sp>
        <p:nvSpPr>
          <p:cNvPr id="2" name="内容占位符 1"/>
          <p:cNvSpPr>
            <a:spLocks noGrp="1"/>
          </p:cNvSpPr>
          <p:nvPr>
            <p:ph idx="13"/>
          </p:nvPr>
        </p:nvSpPr>
        <p:spPr>
          <a:xfrm>
            <a:off x="533400" y="1111885"/>
            <a:ext cx="11178540" cy="5153660"/>
          </a:xfrm>
        </p:spPr>
        <p:txBody>
          <a:bodyPr>
            <a:normAutofit/>
          </a:bodyPr>
          <a:lstStyle/>
          <a:p>
            <a:pPr>
              <a:lnSpc>
                <a:spcPct val="150000"/>
              </a:lnSpc>
            </a:pPr>
            <a:r>
              <a:rPr lang="en-US" altLang="zh-CN"/>
              <a:t> </a:t>
            </a:r>
            <a:r>
              <a:rPr lang="zh-CN" altLang="en-US"/>
              <a:t>创建</a:t>
            </a:r>
            <a:r>
              <a:rPr lang="en-US" altLang="zh-CN"/>
              <a:t>numpy</a:t>
            </a:r>
            <a:r>
              <a:rPr lang="zh-CN" altLang="en-US"/>
              <a:t>数组的时候可以通过属性</a:t>
            </a:r>
            <a:r>
              <a:rPr lang="en-US" altLang="zh-CN"/>
              <a:t>dtype</a:t>
            </a:r>
            <a:r>
              <a:rPr lang="zh-CN" altLang="en-US"/>
              <a:t>显示指定数据类型，如果不指定的情况下，</a:t>
            </a:r>
            <a:r>
              <a:rPr lang="en-US" altLang="zh-CN"/>
              <a:t>numpy</a:t>
            </a:r>
            <a:r>
              <a:rPr lang="zh-CN" altLang="en-US"/>
              <a:t>会自动推断出适合的数据类型，所以一般不需要显示给定数据类型。</a:t>
            </a:r>
          </a:p>
          <a:p>
            <a:pPr>
              <a:lnSpc>
                <a:spcPct val="150000"/>
              </a:lnSpc>
            </a:pPr>
            <a:r>
              <a:rPr lang="zh-CN" altLang="en-US"/>
              <a:t> 如果需要更改一个已经存在的数组的数据类型，可以通过</a:t>
            </a:r>
            <a:r>
              <a:rPr lang="en-US" altLang="zh-CN"/>
              <a:t>astype</a:t>
            </a:r>
            <a:r>
              <a:rPr lang="zh-CN" altLang="en-US"/>
              <a:t>方法进行修改从而得到一个新数组。</a:t>
            </a:r>
          </a:p>
        </p:txBody>
      </p:sp>
      <p:pic>
        <p:nvPicPr>
          <p:cNvPr id="4" name="图片 3"/>
          <p:cNvPicPr>
            <a:picLocks noChangeAspect="1"/>
          </p:cNvPicPr>
          <p:nvPr/>
        </p:nvPicPr>
        <p:blipFill>
          <a:blip r:embed="rId2"/>
          <a:stretch>
            <a:fillRect/>
          </a:stretch>
        </p:blipFill>
        <p:spPr>
          <a:xfrm>
            <a:off x="6101412" y="3938265"/>
            <a:ext cx="5076825" cy="244792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NumPy</a:t>
            </a:r>
            <a:r>
              <a:rPr lang="zh-CN" altLang="en-US"/>
              <a:t>基本数据类型</a:t>
            </a:r>
          </a:p>
        </p:txBody>
      </p:sp>
      <p:sp>
        <p:nvSpPr>
          <p:cNvPr id="2" name="内容占位符 1"/>
          <p:cNvSpPr>
            <a:spLocks noGrp="1"/>
          </p:cNvSpPr>
          <p:nvPr>
            <p:ph idx="13"/>
          </p:nvPr>
        </p:nvSpPr>
        <p:spPr>
          <a:xfrm>
            <a:off x="533400" y="1111885"/>
            <a:ext cx="11178540" cy="5153660"/>
          </a:xfrm>
        </p:spPr>
        <p:txBody>
          <a:bodyPr>
            <a:normAutofit/>
          </a:bodyPr>
          <a:lstStyle/>
          <a:p>
            <a:pPr>
              <a:lnSpc>
                <a:spcPct val="150000"/>
              </a:lnSpc>
            </a:pPr>
            <a:r>
              <a:rPr lang="en-US" altLang="zh-CN"/>
              <a:t> </a:t>
            </a:r>
            <a:r>
              <a:rPr lang="zh-CN" altLang="en-US"/>
              <a:t>数值型</a:t>
            </a:r>
            <a:r>
              <a:rPr lang="en-US" altLang="zh-CN"/>
              <a:t>dtype</a:t>
            </a:r>
            <a:r>
              <a:rPr lang="zh-CN" altLang="en-US"/>
              <a:t>的命名方式为：一个类型名称</a:t>
            </a:r>
            <a:r>
              <a:rPr lang="en-US" altLang="zh-CN"/>
              <a:t>(eg:int</a:t>
            </a:r>
            <a:r>
              <a:rPr lang="zh-CN" altLang="en-US"/>
              <a:t>、</a:t>
            </a:r>
            <a:r>
              <a:rPr lang="en-US" altLang="zh-CN"/>
              <a:t>float</a:t>
            </a:r>
            <a:r>
              <a:rPr lang="zh-CN" altLang="en-US"/>
              <a:t>等</a:t>
            </a:r>
            <a:r>
              <a:rPr lang="en-US" altLang="zh-CN"/>
              <a:t>)</a:t>
            </a:r>
            <a:r>
              <a:rPr lang="zh-CN" altLang="en-US"/>
              <a:t>，后接一个表示各个元素位长的数字</a:t>
            </a:r>
          </a:p>
          <a:p>
            <a:pPr lvl="1">
              <a:lnSpc>
                <a:spcPct val="150000"/>
              </a:lnSpc>
            </a:pPr>
            <a:r>
              <a:rPr lang="zh-CN" altLang="en-US" sz="2400"/>
              <a:t>比如</a:t>
            </a:r>
            <a:r>
              <a:rPr lang="en-US" altLang="zh-CN" sz="2400"/>
              <a:t>Python</a:t>
            </a:r>
            <a:r>
              <a:rPr lang="zh-CN" altLang="en-US" sz="2400"/>
              <a:t>的</a:t>
            </a:r>
            <a:r>
              <a:rPr lang="en-US" altLang="zh-CN" sz="2400"/>
              <a:t>float</a:t>
            </a:r>
            <a:r>
              <a:rPr lang="zh-CN" altLang="en-US" sz="2400"/>
              <a:t>数据类型</a:t>
            </a:r>
            <a:r>
              <a:rPr lang="en-US" altLang="zh-CN" sz="2400"/>
              <a:t>(</a:t>
            </a:r>
            <a:r>
              <a:rPr lang="zh-CN" altLang="en-US" sz="2400"/>
              <a:t>双精度浮点值</a:t>
            </a:r>
            <a:r>
              <a:rPr lang="en-US" altLang="zh-CN" sz="2400"/>
              <a:t>)</a:t>
            </a:r>
            <a:r>
              <a:rPr lang="zh-CN" altLang="en-US" sz="2400"/>
              <a:t>，需要占用</a:t>
            </a:r>
            <a:r>
              <a:rPr lang="en-US" altLang="zh-CN" sz="2400"/>
              <a:t>8</a:t>
            </a:r>
            <a:r>
              <a:rPr lang="zh-CN" altLang="en-US" sz="2400"/>
              <a:t>个字节</a:t>
            </a:r>
            <a:r>
              <a:rPr lang="en-US" altLang="zh-CN" sz="2400"/>
              <a:t>(64</a:t>
            </a:r>
            <a:r>
              <a:rPr lang="zh-CN" altLang="en-US" sz="2400"/>
              <a:t>位</a:t>
            </a:r>
            <a:r>
              <a:rPr lang="en-US" altLang="zh-CN" sz="2400"/>
              <a:t>)</a:t>
            </a:r>
            <a:r>
              <a:rPr lang="zh-CN" altLang="en-US" sz="2400"/>
              <a:t>，因此在</a:t>
            </a:r>
            <a:r>
              <a:rPr lang="en-US" altLang="zh-CN" sz="2400"/>
              <a:t>NumPy</a:t>
            </a:r>
            <a:r>
              <a:rPr lang="zh-CN" altLang="en-US" sz="2400"/>
              <a:t>中记为</a:t>
            </a:r>
            <a:r>
              <a:rPr lang="en-US" altLang="zh-CN" sz="2400"/>
              <a:t>float64</a:t>
            </a:r>
          </a:p>
          <a:p>
            <a:pPr>
              <a:lnSpc>
                <a:spcPct val="150000"/>
              </a:lnSpc>
            </a:pPr>
            <a:r>
              <a:rPr lang="zh-CN" altLang="en-US"/>
              <a:t> 每个数据类型都有一个类型代码，即简写方式</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189434"/>
            <a:ext cx="8229600" cy="752475"/>
          </a:xfrm>
        </p:spPr>
        <p:txBody>
          <a:bodyPr/>
          <a:lstStyle/>
          <a:p>
            <a:r>
              <a:rPr lang="en-US" altLang="zh-CN" dirty="0" err="1"/>
              <a:t>NumPy</a:t>
            </a:r>
            <a:r>
              <a:rPr lang="zh-CN" altLang="en-US" dirty="0"/>
              <a:t>基本数据类型</a:t>
            </a:r>
          </a:p>
        </p:txBody>
      </p:sp>
      <p:pic>
        <p:nvPicPr>
          <p:cNvPr id="4" name="图片 3"/>
          <p:cNvPicPr>
            <a:picLocks noChangeAspect="1"/>
          </p:cNvPicPr>
          <p:nvPr/>
        </p:nvPicPr>
        <p:blipFill>
          <a:blip r:embed="rId2"/>
          <a:stretch>
            <a:fillRect/>
          </a:stretch>
        </p:blipFill>
        <p:spPr>
          <a:xfrm>
            <a:off x="2360722" y="1038096"/>
            <a:ext cx="6624736" cy="5497611"/>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修改形状</a:t>
            </a:r>
          </a:p>
        </p:txBody>
      </p:sp>
      <p:sp>
        <p:nvSpPr>
          <p:cNvPr id="2" name="内容占位符 1"/>
          <p:cNvSpPr>
            <a:spLocks noGrp="1"/>
          </p:cNvSpPr>
          <p:nvPr>
            <p:ph idx="13"/>
          </p:nvPr>
        </p:nvSpPr>
        <p:spPr>
          <a:xfrm>
            <a:off x="533400" y="1111885"/>
            <a:ext cx="11178540" cy="5153660"/>
          </a:xfrm>
        </p:spPr>
        <p:txBody>
          <a:bodyPr>
            <a:normAutofit/>
          </a:bodyPr>
          <a:lstStyle/>
          <a:p>
            <a:pPr>
              <a:lnSpc>
                <a:spcPct val="150000"/>
              </a:lnSpc>
            </a:pPr>
            <a:r>
              <a:rPr lang="en-US" altLang="zh-CN" dirty="0"/>
              <a:t> </a:t>
            </a:r>
            <a:r>
              <a:rPr lang="zh-CN" altLang="en-US" dirty="0"/>
              <a:t>对于一个已经存在的</a:t>
            </a:r>
            <a:r>
              <a:rPr lang="en-US" altLang="zh-CN" dirty="0" err="1"/>
              <a:t>ndarray</a:t>
            </a:r>
            <a:r>
              <a:rPr lang="zh-CN" altLang="en-US" dirty="0"/>
              <a:t>数组对象而言，可以通过修改形状相关的参数</a:t>
            </a:r>
            <a:r>
              <a:rPr lang="en-US" altLang="zh-CN" dirty="0"/>
              <a:t>/</a:t>
            </a:r>
            <a:r>
              <a:rPr lang="zh-CN" altLang="en-US" dirty="0"/>
              <a:t>方法从而改变数组的形状。</a:t>
            </a:r>
          </a:p>
          <a:p>
            <a:pPr lvl="1">
              <a:lnSpc>
                <a:spcPct val="150000"/>
              </a:lnSpc>
            </a:pPr>
            <a:r>
              <a:rPr lang="zh-CN" altLang="en-US" sz="2400" dirty="0"/>
              <a:t> 直接修改数组</a:t>
            </a:r>
            <a:r>
              <a:rPr lang="en-US" altLang="zh-CN" sz="2400" dirty="0" err="1"/>
              <a:t>ndarray</a:t>
            </a:r>
            <a:r>
              <a:rPr lang="zh-CN" altLang="en-US" sz="2400" dirty="0"/>
              <a:t>的</a:t>
            </a:r>
            <a:r>
              <a:rPr lang="en-US" altLang="zh-CN" sz="2400" dirty="0"/>
              <a:t>shape</a:t>
            </a:r>
            <a:r>
              <a:rPr lang="zh-CN" altLang="en-US" sz="2400" dirty="0"/>
              <a:t>值</a:t>
            </a:r>
            <a:r>
              <a:rPr lang="en-US" altLang="zh-CN" sz="2400" dirty="0"/>
              <a:t>, </a:t>
            </a:r>
            <a:r>
              <a:rPr lang="zh-CN" altLang="en-US" sz="2400" b="1" dirty="0">
                <a:solidFill>
                  <a:srgbClr val="7030A0"/>
                </a:solidFill>
              </a:rPr>
              <a:t>要求修改后乘积不变。</a:t>
            </a:r>
          </a:p>
          <a:p>
            <a:pPr lvl="1">
              <a:lnSpc>
                <a:spcPct val="150000"/>
              </a:lnSpc>
            </a:pPr>
            <a:r>
              <a:rPr lang="zh-CN" altLang="en-US" sz="2400" dirty="0"/>
              <a:t> </a:t>
            </a:r>
            <a:r>
              <a:rPr lang="zh-CN" altLang="en-US" sz="2400" dirty="0">
                <a:solidFill>
                  <a:srgbClr val="00B050"/>
                </a:solidFill>
              </a:rPr>
              <a:t>直接使用</a:t>
            </a:r>
            <a:r>
              <a:rPr lang="en-US" altLang="zh-CN" sz="2400" dirty="0">
                <a:solidFill>
                  <a:srgbClr val="00B050"/>
                </a:solidFill>
              </a:rPr>
              <a:t>reshape</a:t>
            </a:r>
            <a:r>
              <a:rPr lang="zh-CN" altLang="en-US" sz="2400" dirty="0">
                <a:solidFill>
                  <a:srgbClr val="00B050"/>
                </a:solidFill>
              </a:rPr>
              <a:t>函数创建一个改变尺寸的新数组，原数组的</a:t>
            </a:r>
            <a:r>
              <a:rPr lang="en-US" altLang="zh-CN" sz="2400" dirty="0">
                <a:solidFill>
                  <a:srgbClr val="00B050"/>
                </a:solidFill>
              </a:rPr>
              <a:t>shape</a:t>
            </a:r>
            <a:r>
              <a:rPr lang="zh-CN" altLang="en-US" sz="2400" dirty="0">
                <a:solidFill>
                  <a:srgbClr val="00B050"/>
                </a:solidFill>
              </a:rPr>
              <a:t>保持不变，但是新数组和原数组共享一个内存空间，也就是修改任何一个数组中的值都会对另外一个产生影响，另外要求新数组的元素个数和原数组一致</a:t>
            </a:r>
            <a:r>
              <a:rPr lang="zh-CN" altLang="en-US" sz="2400" dirty="0"/>
              <a:t>。</a:t>
            </a:r>
            <a:endParaRPr lang="en-US" altLang="zh-CN" sz="2400" dirty="0"/>
          </a:p>
          <a:p>
            <a:pPr>
              <a:lnSpc>
                <a:spcPct val="150000"/>
              </a:lnSpc>
            </a:pPr>
            <a:r>
              <a:rPr lang="zh-CN" altLang="en-US" dirty="0"/>
              <a:t> 当指定某一个轴为</a:t>
            </a:r>
            <a:r>
              <a:rPr lang="en-US" altLang="zh-CN" dirty="0"/>
              <a:t>-1</a:t>
            </a:r>
            <a:r>
              <a:rPr lang="zh-CN" altLang="en-US" dirty="0"/>
              <a:t>的时候，表示将根据数组元素的数量自动计算该轴的长度值。</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修改形状</a:t>
            </a:r>
          </a:p>
        </p:txBody>
      </p:sp>
      <p:pic>
        <p:nvPicPr>
          <p:cNvPr id="2" name="图片 1"/>
          <p:cNvPicPr>
            <a:picLocks noChangeAspect="1"/>
          </p:cNvPicPr>
          <p:nvPr/>
        </p:nvPicPr>
        <p:blipFill>
          <a:blip r:embed="rId2"/>
          <a:stretch>
            <a:fillRect/>
          </a:stretch>
        </p:blipFill>
        <p:spPr>
          <a:xfrm>
            <a:off x="1244812" y="1104667"/>
            <a:ext cx="3228340" cy="1503001"/>
          </a:xfrm>
          <a:prstGeom prst="rect">
            <a:avLst/>
          </a:prstGeom>
        </p:spPr>
      </p:pic>
      <p:pic>
        <p:nvPicPr>
          <p:cNvPr id="4" name="图片 3"/>
          <p:cNvPicPr>
            <a:picLocks noChangeAspect="1"/>
          </p:cNvPicPr>
          <p:nvPr/>
        </p:nvPicPr>
        <p:blipFill>
          <a:blip r:embed="rId3"/>
          <a:stretch>
            <a:fillRect/>
          </a:stretch>
        </p:blipFill>
        <p:spPr>
          <a:xfrm>
            <a:off x="1270670" y="2521909"/>
            <a:ext cx="1861568" cy="1669293"/>
          </a:xfrm>
          <a:prstGeom prst="rect">
            <a:avLst/>
          </a:prstGeom>
        </p:spPr>
      </p:pic>
      <p:pic>
        <p:nvPicPr>
          <p:cNvPr id="5" name="图片 4"/>
          <p:cNvPicPr>
            <a:picLocks noChangeAspect="1"/>
          </p:cNvPicPr>
          <p:nvPr/>
        </p:nvPicPr>
        <p:blipFill>
          <a:blip r:embed="rId4"/>
          <a:stretch>
            <a:fillRect/>
          </a:stretch>
        </p:blipFill>
        <p:spPr>
          <a:xfrm>
            <a:off x="1270670" y="4221882"/>
            <a:ext cx="4352925" cy="1895475"/>
          </a:xfrm>
          <a:prstGeom prst="rect">
            <a:avLst/>
          </a:prstGeom>
        </p:spPr>
      </p:pic>
      <p:pic>
        <p:nvPicPr>
          <p:cNvPr id="7" name="图片 6"/>
          <p:cNvPicPr>
            <a:picLocks noChangeAspect="1"/>
          </p:cNvPicPr>
          <p:nvPr/>
        </p:nvPicPr>
        <p:blipFill>
          <a:blip r:embed="rId5"/>
          <a:stretch>
            <a:fillRect/>
          </a:stretch>
        </p:blipFill>
        <p:spPr>
          <a:xfrm>
            <a:off x="6095206" y="1014730"/>
            <a:ext cx="4121985" cy="554546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NumPy</a:t>
            </a:r>
            <a:r>
              <a:rPr lang="zh-CN" altLang="en-US"/>
              <a:t>基本操作</a:t>
            </a:r>
          </a:p>
        </p:txBody>
      </p:sp>
      <p:sp>
        <p:nvSpPr>
          <p:cNvPr id="2" name="内容占位符 1"/>
          <p:cNvSpPr>
            <a:spLocks noGrp="1"/>
          </p:cNvSpPr>
          <p:nvPr>
            <p:ph idx="13"/>
          </p:nvPr>
        </p:nvSpPr>
        <p:spPr>
          <a:xfrm>
            <a:off x="533400" y="1111885"/>
            <a:ext cx="11178540" cy="5153660"/>
          </a:xfrm>
        </p:spPr>
        <p:txBody>
          <a:bodyPr>
            <a:normAutofit fontScale="90000" lnSpcReduction="20000"/>
          </a:bodyPr>
          <a:lstStyle/>
          <a:p>
            <a:pPr>
              <a:lnSpc>
                <a:spcPct val="150000"/>
              </a:lnSpc>
            </a:pPr>
            <a:r>
              <a:rPr lang="en-US" altLang="zh-CN" dirty="0"/>
              <a:t> </a:t>
            </a:r>
            <a:r>
              <a:rPr lang="zh-CN" altLang="en-US" dirty="0"/>
              <a:t>数组与标量、数组之间的运算</a:t>
            </a:r>
          </a:p>
          <a:p>
            <a:pPr>
              <a:lnSpc>
                <a:spcPct val="150000"/>
              </a:lnSpc>
            </a:pPr>
            <a:r>
              <a:rPr lang="zh-CN" altLang="en-US" dirty="0"/>
              <a:t> 数组的矩阵积</a:t>
            </a:r>
            <a:r>
              <a:rPr lang="en-US" altLang="zh-CN" dirty="0"/>
              <a:t>(matrix product)</a:t>
            </a:r>
          </a:p>
          <a:p>
            <a:pPr>
              <a:lnSpc>
                <a:spcPct val="150000"/>
              </a:lnSpc>
            </a:pPr>
            <a:r>
              <a:rPr lang="en-US" altLang="zh-CN" dirty="0"/>
              <a:t> </a:t>
            </a:r>
            <a:r>
              <a:rPr lang="zh-CN" altLang="en-US" dirty="0"/>
              <a:t>数组的索引与切片</a:t>
            </a:r>
          </a:p>
          <a:p>
            <a:pPr>
              <a:lnSpc>
                <a:spcPct val="150000"/>
              </a:lnSpc>
            </a:pPr>
            <a:r>
              <a:rPr lang="zh-CN" altLang="en-US" dirty="0"/>
              <a:t> 数组的转置与轴对换</a:t>
            </a:r>
          </a:p>
          <a:p>
            <a:pPr>
              <a:lnSpc>
                <a:spcPct val="150000"/>
              </a:lnSpc>
            </a:pPr>
            <a:r>
              <a:rPr lang="zh-CN" altLang="en-US" dirty="0"/>
              <a:t> 通用函数：快速的元素级数组成函数</a:t>
            </a:r>
          </a:p>
          <a:p>
            <a:pPr>
              <a:lnSpc>
                <a:spcPct val="150000"/>
              </a:lnSpc>
            </a:pPr>
            <a:r>
              <a:rPr lang="zh-CN" altLang="en-US" dirty="0"/>
              <a:t> 聚合函数</a:t>
            </a:r>
          </a:p>
          <a:p>
            <a:pPr>
              <a:lnSpc>
                <a:spcPct val="150000"/>
              </a:lnSpc>
            </a:pPr>
            <a:r>
              <a:rPr lang="zh-CN" altLang="en-US" dirty="0"/>
              <a:t> </a:t>
            </a:r>
            <a:r>
              <a:rPr lang="en-US" altLang="zh-CN" dirty="0" err="1"/>
              <a:t>np.where</a:t>
            </a:r>
            <a:r>
              <a:rPr lang="zh-CN" altLang="en-US" dirty="0"/>
              <a:t>函数</a:t>
            </a:r>
          </a:p>
          <a:p>
            <a:pPr>
              <a:lnSpc>
                <a:spcPct val="150000"/>
              </a:lnSpc>
            </a:pPr>
            <a:r>
              <a:rPr lang="zh-CN" altLang="en-US" dirty="0"/>
              <a:t> </a:t>
            </a:r>
            <a:r>
              <a:rPr lang="en-US" altLang="zh-CN" dirty="0" err="1"/>
              <a:t>np.unique</a:t>
            </a:r>
            <a:r>
              <a:rPr lang="zh-CN" altLang="en-US" dirty="0"/>
              <a:t>函数</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数组与标量、数组之间的运算</a:t>
            </a:r>
            <a:endParaRPr lang="zh-CN" altLang="en-US"/>
          </a:p>
        </p:txBody>
      </p:sp>
      <p:sp>
        <p:nvSpPr>
          <p:cNvPr id="2" name="内容占位符 1"/>
          <p:cNvSpPr>
            <a:spLocks noGrp="1"/>
          </p:cNvSpPr>
          <p:nvPr>
            <p:ph idx="13"/>
          </p:nvPr>
        </p:nvSpPr>
        <p:spPr>
          <a:xfrm>
            <a:off x="533400" y="1111885"/>
            <a:ext cx="11178540" cy="5153660"/>
          </a:xfrm>
        </p:spPr>
        <p:txBody>
          <a:bodyPr>
            <a:normAutofit fontScale="92500" lnSpcReduction="10000"/>
          </a:bodyPr>
          <a:lstStyle/>
          <a:p>
            <a:pPr>
              <a:lnSpc>
                <a:spcPct val="150000"/>
              </a:lnSpc>
            </a:pPr>
            <a:r>
              <a:rPr lang="en-US" altLang="zh-CN" dirty="0"/>
              <a:t> </a:t>
            </a:r>
            <a:r>
              <a:rPr lang="zh-CN" altLang="en-US" dirty="0"/>
              <a:t>数组不用循环即可对每个元素执行批量的算术运算操作，这个过程叫做矢量化，即用数组表达式代替循环的做法。</a:t>
            </a:r>
          </a:p>
          <a:p>
            <a:pPr>
              <a:lnSpc>
                <a:spcPct val="150000"/>
              </a:lnSpc>
            </a:pPr>
            <a:r>
              <a:rPr lang="zh-CN" altLang="en-US" dirty="0"/>
              <a:t> 矢量化数组运算性能比纯</a:t>
            </a:r>
            <a:r>
              <a:rPr lang="en-US" altLang="zh-CN" dirty="0"/>
              <a:t>Python</a:t>
            </a:r>
            <a:r>
              <a:rPr lang="zh-CN" altLang="en-US" dirty="0"/>
              <a:t>方式快上一两个数据级。</a:t>
            </a:r>
          </a:p>
          <a:p>
            <a:pPr>
              <a:lnSpc>
                <a:spcPct val="150000"/>
              </a:lnSpc>
            </a:pPr>
            <a:r>
              <a:rPr lang="zh-CN" altLang="en-US" dirty="0"/>
              <a:t> 大小相等的两个数组之间的任何算术运算都会将其运算应用到元素级上的操作。</a:t>
            </a:r>
          </a:p>
          <a:p>
            <a:pPr>
              <a:lnSpc>
                <a:spcPct val="150000"/>
              </a:lnSpc>
            </a:pPr>
            <a:r>
              <a:rPr lang="zh-CN" altLang="en-US" dirty="0"/>
              <a:t> </a:t>
            </a:r>
            <a:r>
              <a:rPr lang="zh-CN" altLang="en-US" b="1" dirty="0"/>
              <a:t>元素级操作</a:t>
            </a:r>
            <a:r>
              <a:rPr lang="zh-CN" altLang="en-US" dirty="0"/>
              <a:t>：在</a:t>
            </a:r>
            <a:r>
              <a:rPr lang="en-US" altLang="zh-CN" dirty="0" err="1"/>
              <a:t>NumPy</a:t>
            </a:r>
            <a:r>
              <a:rPr lang="zh-CN" altLang="en-US" dirty="0"/>
              <a:t>中，大小相等的数组之间的运算，为元素级运算，即只用于位置相同的元素之间，所得的运算结果组成一个新的数组，运算结果的位置跟操作数位置相同。</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200" dirty="0"/>
              <a:t>time</a:t>
            </a:r>
            <a:r>
              <a:rPr lang="zh-CN" altLang="en-US" sz="3200" dirty="0"/>
              <a:t>模块</a:t>
            </a:r>
            <a:r>
              <a:rPr lang="en-US" altLang="zh-CN" sz="3200" dirty="0"/>
              <a:t>-</a:t>
            </a:r>
            <a:r>
              <a:rPr lang="zh-CN" altLang="en-US" sz="3200" dirty="0" smtClean="0"/>
              <a:t>时间格式</a:t>
            </a:r>
            <a:endParaRPr lang="zh-CN" altLang="en-US" sz="3200" dirty="0"/>
          </a:p>
        </p:txBody>
      </p:sp>
      <p:graphicFrame>
        <p:nvGraphicFramePr>
          <p:cNvPr id="4" name="表格 3"/>
          <p:cNvGraphicFramePr>
            <a:graphicFrameLocks noGrp="1"/>
          </p:cNvGraphicFramePr>
          <p:nvPr/>
        </p:nvGraphicFramePr>
        <p:xfrm>
          <a:off x="1414686" y="1269554"/>
          <a:ext cx="4464496" cy="4987528"/>
        </p:xfrm>
        <a:graphic>
          <a:graphicData uri="http://schemas.openxmlformats.org/drawingml/2006/table">
            <a:tbl>
              <a:tblPr/>
              <a:tblGrid>
                <a:gridCol w="720079">
                  <a:extLst>
                    <a:ext uri="{9D8B030D-6E8A-4147-A177-3AD203B41FA5}">
                      <a16:colId xmlns:a16="http://schemas.microsoft.com/office/drawing/2014/main" val="20000"/>
                    </a:ext>
                  </a:extLst>
                </a:gridCol>
                <a:gridCol w="3744417">
                  <a:extLst>
                    <a:ext uri="{9D8B030D-6E8A-4147-A177-3AD203B41FA5}">
                      <a16:colId xmlns:a16="http://schemas.microsoft.com/office/drawing/2014/main" val="20001"/>
                    </a:ext>
                  </a:extLst>
                </a:gridCol>
              </a:tblGrid>
              <a:tr h="177670">
                <a:tc>
                  <a:txBody>
                    <a:bodyPr/>
                    <a:lstStyle/>
                    <a:p>
                      <a:pPr algn="l" fontAlgn="base"/>
                      <a:r>
                        <a:rPr lang="zh-CN" altLang="en-US" sz="1800" b="1">
                          <a:solidFill>
                            <a:srgbClr val="FFFFFF"/>
                          </a:solidFill>
                          <a:effectLst/>
                          <a:latin typeface="Arial" panose="020B0604020202020204" pitchFamily="34" charset="0"/>
                        </a:rPr>
                        <a:t>格式</a:t>
                      </a:r>
                    </a:p>
                  </a:txBody>
                  <a:tcPr marL="44418" marR="44418" marT="22209" marB="22209" anchor="ctr">
                    <a:lnL w="9525" cap="flat" cmpd="sng" algn="ctr">
                      <a:solidFill>
                        <a:srgbClr val="308ABA"/>
                      </a:solidFill>
                      <a:prstDash val="solid"/>
                      <a:round/>
                      <a:headEnd type="none" w="med" len="med"/>
                      <a:tailEnd type="none" w="med" len="med"/>
                    </a:lnL>
                    <a:lnR w="9525" cap="flat" cmpd="sng" algn="ctr">
                      <a:solidFill>
                        <a:srgbClr val="308ABA"/>
                      </a:solidFill>
                      <a:prstDash val="solid"/>
                      <a:round/>
                      <a:headEnd type="none" w="med" len="med"/>
                      <a:tailEnd type="none" w="med" len="med"/>
                    </a:lnR>
                    <a:lnT w="9525" cap="flat" cmpd="sng" algn="ctr">
                      <a:solidFill>
                        <a:srgbClr val="308ABA"/>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2C76A6"/>
                    </a:solidFill>
                  </a:tcPr>
                </a:tc>
                <a:tc>
                  <a:txBody>
                    <a:bodyPr/>
                    <a:lstStyle/>
                    <a:p>
                      <a:pPr algn="l" fontAlgn="base"/>
                      <a:r>
                        <a:rPr lang="zh-CN" altLang="en-US" sz="1800" b="1" dirty="0">
                          <a:solidFill>
                            <a:srgbClr val="FFFFFF"/>
                          </a:solidFill>
                          <a:effectLst/>
                          <a:latin typeface="Arial" panose="020B0604020202020204" pitchFamily="34" charset="0"/>
                        </a:rPr>
                        <a:t>含义</a:t>
                      </a:r>
                    </a:p>
                  </a:txBody>
                  <a:tcPr marL="44418" marR="44418" marT="22209" marB="22209" anchor="ctr">
                    <a:lnL w="9525" cap="flat" cmpd="sng" algn="ctr">
                      <a:solidFill>
                        <a:srgbClr val="308ABA"/>
                      </a:solidFill>
                      <a:prstDash val="solid"/>
                      <a:round/>
                      <a:headEnd type="none" w="med" len="med"/>
                      <a:tailEnd type="none" w="med" len="med"/>
                    </a:lnL>
                    <a:lnR w="9525" cap="flat" cmpd="sng" algn="ctr">
                      <a:solidFill>
                        <a:srgbClr val="308ABA"/>
                      </a:solidFill>
                      <a:prstDash val="solid"/>
                      <a:round/>
                      <a:headEnd type="none" w="med" len="med"/>
                      <a:tailEnd type="none" w="med" len="med"/>
                    </a:lnR>
                    <a:lnT w="9525" cap="flat" cmpd="sng" algn="ctr">
                      <a:solidFill>
                        <a:srgbClr val="308ABA"/>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2C76A6"/>
                    </a:solidFill>
                  </a:tcPr>
                </a:tc>
                <a:extLst>
                  <a:ext uri="{0D108BD9-81ED-4DB2-BD59-A6C34878D82A}">
                    <a16:rowId xmlns:a16="http://schemas.microsoft.com/office/drawing/2014/main" val="10000"/>
                  </a:ext>
                </a:extLst>
              </a:tr>
              <a:tr h="444176">
                <a:tc>
                  <a:txBody>
                    <a:bodyPr/>
                    <a:lstStyle/>
                    <a:p>
                      <a:pPr algn="l" fontAlgn="base"/>
                      <a:r>
                        <a:rPr lang="en-US" sz="1800">
                          <a:effectLst/>
                        </a:rPr>
                        <a:t>%a</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本地（</a:t>
                      </a:r>
                      <a:r>
                        <a:rPr lang="en-US" sz="1800" dirty="0" smtClean="0">
                          <a:effectLst/>
                        </a:rPr>
                        <a:t>local）</a:t>
                      </a:r>
                      <a:r>
                        <a:rPr lang="zh-CN" altLang="en-US" sz="1800" dirty="0">
                          <a:effectLst/>
                        </a:rPr>
                        <a:t>简化星期名称</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10923">
                <a:tc>
                  <a:txBody>
                    <a:bodyPr/>
                    <a:lstStyle/>
                    <a:p>
                      <a:pPr algn="l" fontAlgn="base"/>
                      <a:r>
                        <a:rPr lang="en-US" sz="1800">
                          <a:effectLst/>
                        </a:rPr>
                        <a:t>%A</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本地完整星期名称</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10923">
                <a:tc>
                  <a:txBody>
                    <a:bodyPr/>
                    <a:lstStyle/>
                    <a:p>
                      <a:pPr algn="l" fontAlgn="base"/>
                      <a:r>
                        <a:rPr lang="en-US" sz="1800" dirty="0">
                          <a:effectLst/>
                        </a:rPr>
                        <a:t>%b</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a:effectLst/>
                        </a:rPr>
                        <a:t>本地简化月份名称</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10923">
                <a:tc>
                  <a:txBody>
                    <a:bodyPr/>
                    <a:lstStyle/>
                    <a:p>
                      <a:pPr algn="l" fontAlgn="base"/>
                      <a:r>
                        <a:rPr lang="en-US" sz="1800">
                          <a:effectLst/>
                        </a:rPr>
                        <a:t>%B</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a:effectLst/>
                        </a:rPr>
                        <a:t>本地完整月份名称</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10923">
                <a:tc>
                  <a:txBody>
                    <a:bodyPr/>
                    <a:lstStyle/>
                    <a:p>
                      <a:pPr algn="l" fontAlgn="base"/>
                      <a:r>
                        <a:rPr lang="en-US" sz="1800">
                          <a:effectLst/>
                        </a:rPr>
                        <a:t>%c</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本地相应的日期和时间表示</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10923">
                <a:tc>
                  <a:txBody>
                    <a:bodyPr/>
                    <a:lstStyle/>
                    <a:p>
                      <a:pPr algn="l" fontAlgn="base"/>
                      <a:r>
                        <a:rPr lang="en-US" sz="1800">
                          <a:effectLst/>
                        </a:rPr>
                        <a:t>%d</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一个月中的第几天（</a:t>
                      </a:r>
                      <a:r>
                        <a:rPr lang="en-US" altLang="zh-CN" sz="1800" dirty="0">
                          <a:effectLst/>
                        </a:rPr>
                        <a:t>01 - 31</a:t>
                      </a:r>
                      <a:r>
                        <a:rPr lang="zh-CN" altLang="en-US" sz="1800" dirty="0">
                          <a:effectLst/>
                        </a:rPr>
                        <a:t>）</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44176">
                <a:tc>
                  <a:txBody>
                    <a:bodyPr/>
                    <a:lstStyle/>
                    <a:p>
                      <a:pPr algn="l" fontAlgn="base"/>
                      <a:r>
                        <a:rPr lang="en-US" sz="1800">
                          <a:effectLst/>
                        </a:rPr>
                        <a:t>%H</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一天中的第几个小时（</a:t>
                      </a:r>
                      <a:r>
                        <a:rPr lang="en-US" altLang="zh-CN" sz="1800" dirty="0">
                          <a:effectLst/>
                        </a:rPr>
                        <a:t>24</a:t>
                      </a:r>
                      <a:r>
                        <a:rPr lang="zh-CN" altLang="en-US" sz="1800" dirty="0">
                          <a:effectLst/>
                        </a:rPr>
                        <a:t>小时制，</a:t>
                      </a:r>
                      <a:r>
                        <a:rPr lang="en-US" altLang="zh-CN" sz="1800" dirty="0">
                          <a:effectLst/>
                        </a:rPr>
                        <a:t>00 - 23</a:t>
                      </a:r>
                      <a:r>
                        <a:rPr lang="zh-CN" altLang="en-US" sz="1800" dirty="0">
                          <a:effectLst/>
                        </a:rPr>
                        <a:t>）</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44176">
                <a:tc>
                  <a:txBody>
                    <a:bodyPr/>
                    <a:lstStyle/>
                    <a:p>
                      <a:pPr algn="l" fontAlgn="base"/>
                      <a:r>
                        <a:rPr lang="en-US" sz="1800">
                          <a:effectLst/>
                        </a:rPr>
                        <a:t>%I</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a:effectLst/>
                        </a:rPr>
                        <a:t>第几个小时（</a:t>
                      </a:r>
                      <a:r>
                        <a:rPr lang="en-US" altLang="zh-CN" sz="1800">
                          <a:effectLst/>
                        </a:rPr>
                        <a:t>12</a:t>
                      </a:r>
                      <a:r>
                        <a:rPr lang="zh-CN" altLang="en-US" sz="1800">
                          <a:effectLst/>
                        </a:rPr>
                        <a:t>小时制，</a:t>
                      </a:r>
                      <a:r>
                        <a:rPr lang="en-US" altLang="zh-CN" sz="1800">
                          <a:effectLst/>
                        </a:rPr>
                        <a:t>01 - 12</a:t>
                      </a:r>
                      <a:r>
                        <a:rPr lang="zh-CN" altLang="en-US" sz="1800">
                          <a:effectLst/>
                        </a:rPr>
                        <a:t>）</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10923">
                <a:tc>
                  <a:txBody>
                    <a:bodyPr/>
                    <a:lstStyle/>
                    <a:p>
                      <a:pPr algn="l" fontAlgn="base"/>
                      <a:r>
                        <a:rPr lang="en-US" sz="1800">
                          <a:effectLst/>
                        </a:rPr>
                        <a:t>%j</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a:effectLst/>
                        </a:rPr>
                        <a:t>一年中的第几天（</a:t>
                      </a:r>
                      <a:r>
                        <a:rPr lang="en-US" altLang="zh-CN" sz="1800">
                          <a:effectLst/>
                        </a:rPr>
                        <a:t>001 - 366</a:t>
                      </a:r>
                      <a:r>
                        <a:rPr lang="zh-CN" altLang="en-US" sz="1800">
                          <a:effectLst/>
                        </a:rPr>
                        <a:t>）</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77670">
                <a:tc>
                  <a:txBody>
                    <a:bodyPr/>
                    <a:lstStyle/>
                    <a:p>
                      <a:pPr algn="l" fontAlgn="base"/>
                      <a:r>
                        <a:rPr lang="en-US" sz="1800" dirty="0">
                          <a:effectLst/>
                        </a:rPr>
                        <a:t>%m</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月份（</a:t>
                      </a:r>
                      <a:r>
                        <a:rPr lang="en-US" altLang="zh-CN" sz="1800" dirty="0">
                          <a:effectLst/>
                        </a:rPr>
                        <a:t>01 - 12</a:t>
                      </a:r>
                      <a:r>
                        <a:rPr lang="zh-CN" altLang="en-US" sz="1800" dirty="0">
                          <a:effectLst/>
                        </a:rPr>
                        <a:t>）</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10923">
                <a:tc>
                  <a:txBody>
                    <a:bodyPr/>
                    <a:lstStyle/>
                    <a:p>
                      <a:pPr algn="l" fontAlgn="base"/>
                      <a:r>
                        <a:rPr lang="en-US" sz="1800">
                          <a:effectLst/>
                        </a:rPr>
                        <a:t>%M</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a:effectLst/>
                        </a:rPr>
                        <a:t>分钟数（</a:t>
                      </a:r>
                      <a:r>
                        <a:rPr lang="en-US" altLang="zh-CN" sz="1800">
                          <a:effectLst/>
                        </a:rPr>
                        <a:t>00 - 59</a:t>
                      </a:r>
                      <a:r>
                        <a:rPr lang="zh-CN" altLang="en-US" sz="1800">
                          <a:effectLst/>
                        </a:rPr>
                        <a:t>）</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310923">
                <a:tc>
                  <a:txBody>
                    <a:bodyPr/>
                    <a:lstStyle/>
                    <a:p>
                      <a:pPr algn="l" fontAlgn="base"/>
                      <a:r>
                        <a:rPr lang="en-US" sz="1800">
                          <a:effectLst/>
                        </a:rPr>
                        <a:t>%p</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a:effectLst/>
                        </a:rPr>
                        <a:t>本地</a:t>
                      </a:r>
                      <a:r>
                        <a:rPr lang="en-US" altLang="zh-CN" sz="1800">
                          <a:effectLst/>
                        </a:rPr>
                        <a:t>am</a:t>
                      </a:r>
                      <a:r>
                        <a:rPr lang="zh-CN" altLang="en-US" sz="1800">
                          <a:effectLst/>
                        </a:rPr>
                        <a:t>或者</a:t>
                      </a:r>
                      <a:r>
                        <a:rPr lang="en-US" altLang="zh-CN" sz="1800">
                          <a:effectLst/>
                        </a:rPr>
                        <a:t>pm</a:t>
                      </a:r>
                      <a:r>
                        <a:rPr lang="zh-CN" altLang="en-US" sz="1800">
                          <a:effectLst/>
                        </a:rPr>
                        <a:t>的相应符</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77670">
                <a:tc>
                  <a:txBody>
                    <a:bodyPr/>
                    <a:lstStyle/>
                    <a:p>
                      <a:pPr algn="l" fontAlgn="base"/>
                      <a:r>
                        <a:rPr lang="en-US" sz="1800">
                          <a:effectLst/>
                        </a:rPr>
                        <a:t>%S</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秒（</a:t>
                      </a:r>
                      <a:r>
                        <a:rPr lang="en-US" altLang="zh-CN" sz="1800" dirty="0">
                          <a:effectLst/>
                        </a:rPr>
                        <a:t>01 - 61</a:t>
                      </a:r>
                      <a:r>
                        <a:rPr lang="zh-CN" altLang="en-US" sz="1800" dirty="0">
                          <a:effectLst/>
                        </a:rPr>
                        <a:t>）</a:t>
                      </a:r>
                    </a:p>
                  </a:txBody>
                  <a:tcPr marL="44418" marR="44418" marT="22209" marB="22209"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bl>
          </a:graphicData>
        </a:graphic>
      </p:graphicFrame>
      <p:graphicFrame>
        <p:nvGraphicFramePr>
          <p:cNvPr id="6" name="表格 5"/>
          <p:cNvGraphicFramePr>
            <a:graphicFrameLocks noGrp="1"/>
          </p:cNvGraphicFramePr>
          <p:nvPr/>
        </p:nvGraphicFramePr>
        <p:xfrm>
          <a:off x="6111299" y="1600116"/>
          <a:ext cx="4733869" cy="4326403"/>
        </p:xfrm>
        <a:graphic>
          <a:graphicData uri="http://schemas.openxmlformats.org/drawingml/2006/table">
            <a:tbl>
              <a:tblPr/>
              <a:tblGrid>
                <a:gridCol w="899662">
                  <a:extLst>
                    <a:ext uri="{9D8B030D-6E8A-4147-A177-3AD203B41FA5}">
                      <a16:colId xmlns:a16="http://schemas.microsoft.com/office/drawing/2014/main" val="20000"/>
                    </a:ext>
                  </a:extLst>
                </a:gridCol>
                <a:gridCol w="3834207">
                  <a:extLst>
                    <a:ext uri="{9D8B030D-6E8A-4147-A177-3AD203B41FA5}">
                      <a16:colId xmlns:a16="http://schemas.microsoft.com/office/drawing/2014/main" val="20001"/>
                    </a:ext>
                  </a:extLst>
                </a:gridCol>
              </a:tblGrid>
              <a:tr h="915480">
                <a:tc>
                  <a:txBody>
                    <a:bodyPr/>
                    <a:lstStyle/>
                    <a:p>
                      <a:pPr algn="l" fontAlgn="base"/>
                      <a:r>
                        <a:rPr lang="en-US" sz="1600" dirty="0">
                          <a:effectLst/>
                        </a:rPr>
                        <a:t>%U</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dirty="0">
                          <a:effectLst/>
                        </a:rPr>
                        <a:t>一年中的星期数。（</a:t>
                      </a:r>
                      <a:r>
                        <a:rPr lang="en-US" altLang="zh-CN" sz="1600" dirty="0">
                          <a:effectLst/>
                        </a:rPr>
                        <a:t>00 - 53</a:t>
                      </a:r>
                      <a:r>
                        <a:rPr lang="zh-CN" altLang="en-US" sz="1600" dirty="0">
                          <a:effectLst/>
                        </a:rPr>
                        <a:t>星期天是一个星期的开始。）第一个星期天之前的所有天数都放在第</a:t>
                      </a:r>
                      <a:r>
                        <a:rPr lang="en-US" altLang="zh-CN" sz="1600" dirty="0">
                          <a:effectLst/>
                        </a:rPr>
                        <a:t>0</a:t>
                      </a:r>
                      <a:r>
                        <a:rPr lang="zh-CN" altLang="en-US" sz="1600" dirty="0">
                          <a:effectLst/>
                        </a:rPr>
                        <a:t>周。</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18205">
                <a:tc>
                  <a:txBody>
                    <a:bodyPr/>
                    <a:lstStyle/>
                    <a:p>
                      <a:pPr algn="l" fontAlgn="base"/>
                      <a:r>
                        <a:rPr lang="en-US" sz="1600">
                          <a:effectLst/>
                        </a:rPr>
                        <a:t>%w</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dirty="0">
                          <a:effectLst/>
                        </a:rPr>
                        <a:t>一个星期中的第几天（</a:t>
                      </a:r>
                      <a:r>
                        <a:rPr lang="en-US" altLang="zh-CN" sz="1600" dirty="0">
                          <a:effectLst/>
                        </a:rPr>
                        <a:t>0 - 6</a:t>
                      </a:r>
                      <a:r>
                        <a:rPr lang="zh-CN" altLang="en-US" sz="1600" dirty="0">
                          <a:effectLst/>
                        </a:rPr>
                        <a:t>，</a:t>
                      </a:r>
                      <a:r>
                        <a:rPr lang="en-US" altLang="zh-CN" sz="1600" dirty="0">
                          <a:effectLst/>
                        </a:rPr>
                        <a:t>0</a:t>
                      </a:r>
                      <a:r>
                        <a:rPr lang="zh-CN" altLang="en-US" sz="1600" dirty="0">
                          <a:effectLst/>
                        </a:rPr>
                        <a:t>是星期天）</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29129">
                <a:tc>
                  <a:txBody>
                    <a:bodyPr/>
                    <a:lstStyle/>
                    <a:p>
                      <a:pPr algn="l" fontAlgn="base"/>
                      <a:r>
                        <a:rPr lang="en-US" sz="1600">
                          <a:effectLst/>
                        </a:rPr>
                        <a:t>%W</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和</a:t>
                      </a:r>
                      <a:r>
                        <a:rPr lang="en-US" altLang="zh-CN" sz="1600">
                          <a:effectLst/>
                        </a:rPr>
                        <a:t>%U</a:t>
                      </a:r>
                      <a:r>
                        <a:rPr lang="zh-CN" altLang="en-US" sz="1600">
                          <a:effectLst/>
                        </a:rPr>
                        <a:t>基本相同，不同的是</a:t>
                      </a:r>
                      <a:r>
                        <a:rPr lang="en-US" altLang="zh-CN" sz="1600">
                          <a:effectLst/>
                        </a:rPr>
                        <a:t>%W</a:t>
                      </a:r>
                      <a:r>
                        <a:rPr lang="zh-CN" altLang="en-US" sz="1600">
                          <a:effectLst/>
                        </a:rPr>
                        <a:t>以星期一为一个星期的开始。</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07282">
                <a:tc>
                  <a:txBody>
                    <a:bodyPr/>
                    <a:lstStyle/>
                    <a:p>
                      <a:pPr algn="l" fontAlgn="base"/>
                      <a:r>
                        <a:rPr lang="en-US" sz="1600">
                          <a:effectLst/>
                        </a:rPr>
                        <a:t>%x</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本地相应日期</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07282">
                <a:tc>
                  <a:txBody>
                    <a:bodyPr/>
                    <a:lstStyle/>
                    <a:p>
                      <a:pPr algn="l" fontAlgn="base"/>
                      <a:r>
                        <a:rPr lang="en-US" sz="1600">
                          <a:effectLst/>
                        </a:rPr>
                        <a:t>%X</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本地相应时间</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2744">
                <a:tc>
                  <a:txBody>
                    <a:bodyPr/>
                    <a:lstStyle/>
                    <a:p>
                      <a:pPr algn="l" fontAlgn="base"/>
                      <a:r>
                        <a:rPr lang="en-US" sz="1600">
                          <a:effectLst/>
                        </a:rPr>
                        <a:t>%y</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去掉世纪的年份（</a:t>
                      </a:r>
                      <a:r>
                        <a:rPr lang="en-US" altLang="zh-CN" sz="1600">
                          <a:effectLst/>
                        </a:rPr>
                        <a:t>00 - 99</a:t>
                      </a:r>
                      <a:r>
                        <a:rPr lang="zh-CN" altLang="en-US" sz="1600">
                          <a:effectLst/>
                        </a:rPr>
                        <a:t>）</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07282">
                <a:tc>
                  <a:txBody>
                    <a:bodyPr/>
                    <a:lstStyle/>
                    <a:p>
                      <a:pPr algn="l" fontAlgn="base"/>
                      <a:r>
                        <a:rPr lang="en-US" sz="1600">
                          <a:effectLst/>
                        </a:rPr>
                        <a:t>%Y</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完整的年份</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18205">
                <a:tc>
                  <a:txBody>
                    <a:bodyPr/>
                    <a:lstStyle/>
                    <a:p>
                      <a:pPr algn="l" fontAlgn="base"/>
                      <a:r>
                        <a:rPr lang="en-US" sz="1600" dirty="0">
                          <a:effectLst/>
                        </a:rPr>
                        <a:t>%Z</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时区的名字（如果不存在为空字符）</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07282">
                <a:tc>
                  <a:txBody>
                    <a:bodyPr/>
                    <a:lstStyle/>
                    <a:p>
                      <a:pPr algn="l" fontAlgn="base"/>
                      <a:r>
                        <a:rPr lang="en-US" altLang="zh-CN" sz="1600">
                          <a:effectLst/>
                        </a:rPr>
                        <a:t>%%</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dirty="0">
                          <a:effectLst/>
                        </a:rPr>
                        <a:t>‘</a:t>
                      </a:r>
                      <a:r>
                        <a:rPr lang="en-US" altLang="zh-CN" sz="1600" dirty="0">
                          <a:effectLst/>
                        </a:rPr>
                        <a:t>%’</a:t>
                      </a:r>
                      <a:r>
                        <a:rPr lang="zh-CN" altLang="en-US" sz="1600" dirty="0">
                          <a:effectLst/>
                        </a:rPr>
                        <a:t>字符</a:t>
                      </a:r>
                    </a:p>
                  </a:txBody>
                  <a:tcPr marL="51821" marR="51821" marT="25910" marB="25910"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数组与标量、数组之间的运算</a:t>
            </a:r>
          </a:p>
        </p:txBody>
      </p:sp>
      <p:pic>
        <p:nvPicPr>
          <p:cNvPr id="2" name="图片 1"/>
          <p:cNvPicPr>
            <a:picLocks noChangeAspect="1"/>
          </p:cNvPicPr>
          <p:nvPr/>
        </p:nvPicPr>
        <p:blipFill>
          <a:blip r:embed="rId2"/>
          <a:stretch>
            <a:fillRect/>
          </a:stretch>
        </p:blipFill>
        <p:spPr>
          <a:xfrm>
            <a:off x="2436495" y="1343660"/>
            <a:ext cx="6473190" cy="480123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数组与标量、数组之间的运算</a:t>
            </a:r>
          </a:p>
        </p:txBody>
      </p:sp>
      <p:pic>
        <p:nvPicPr>
          <p:cNvPr id="2" name="图片 1"/>
          <p:cNvPicPr>
            <a:picLocks noChangeAspect="1"/>
          </p:cNvPicPr>
          <p:nvPr/>
        </p:nvPicPr>
        <p:blipFill>
          <a:blip r:embed="rId2"/>
          <a:stretch>
            <a:fillRect/>
          </a:stretch>
        </p:blipFill>
        <p:spPr>
          <a:xfrm>
            <a:off x="2291715" y="1014730"/>
            <a:ext cx="6762750" cy="493395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ndarray-</a:t>
            </a:r>
            <a:r>
              <a:rPr lang="zh-CN" altLang="en-US"/>
              <a:t>数组与标量、数组之间的运算</a:t>
            </a:r>
          </a:p>
        </p:txBody>
      </p:sp>
      <p:pic>
        <p:nvPicPr>
          <p:cNvPr id="4" name="图片 3"/>
          <p:cNvPicPr>
            <a:picLocks noChangeAspect="1"/>
          </p:cNvPicPr>
          <p:nvPr/>
        </p:nvPicPr>
        <p:blipFill>
          <a:blip r:embed="rId2"/>
          <a:stretch>
            <a:fillRect/>
          </a:stretch>
        </p:blipFill>
        <p:spPr>
          <a:xfrm>
            <a:off x="2864778" y="1014730"/>
            <a:ext cx="5616624" cy="5708366"/>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数组的矩阵积</a:t>
            </a:r>
            <a:endParaRPr lang="zh-CN" altLang="en-US"/>
          </a:p>
        </p:txBody>
      </p:sp>
      <p:sp>
        <p:nvSpPr>
          <p:cNvPr id="2" name="内容占位符 1"/>
          <p:cNvSpPr>
            <a:spLocks noGrp="1"/>
          </p:cNvSpPr>
          <p:nvPr>
            <p:ph idx="13"/>
          </p:nvPr>
        </p:nvSpPr>
        <p:spPr>
          <a:xfrm>
            <a:off x="533400" y="1111885"/>
            <a:ext cx="11178540" cy="5153660"/>
          </a:xfrm>
        </p:spPr>
        <p:txBody>
          <a:bodyPr>
            <a:normAutofit/>
          </a:bodyPr>
          <a:lstStyle/>
          <a:p>
            <a:pPr>
              <a:lnSpc>
                <a:spcPct val="150000"/>
              </a:lnSpc>
            </a:pPr>
            <a:r>
              <a:rPr lang="en-US" altLang="zh-CN" dirty="0"/>
              <a:t> </a:t>
            </a:r>
            <a:r>
              <a:rPr lang="zh-CN" altLang="en-US" b="1" dirty="0"/>
              <a:t>矩阵</a:t>
            </a:r>
            <a:r>
              <a:rPr lang="zh-CN" altLang="en-US" dirty="0"/>
              <a:t>：多维数组即矩阵</a:t>
            </a:r>
          </a:p>
          <a:p>
            <a:pPr>
              <a:lnSpc>
                <a:spcPct val="150000"/>
              </a:lnSpc>
            </a:pPr>
            <a:r>
              <a:rPr lang="zh-CN" altLang="en-US" dirty="0"/>
              <a:t> </a:t>
            </a:r>
            <a:r>
              <a:rPr lang="zh-CN" altLang="en-US" b="1" dirty="0"/>
              <a:t>矩阵积</a:t>
            </a:r>
            <a:r>
              <a:rPr lang="en-US" altLang="zh-CN" dirty="0"/>
              <a:t>(matrix product)</a:t>
            </a:r>
            <a:r>
              <a:rPr lang="zh-CN" altLang="en-US" dirty="0"/>
              <a:t>：两个二维矩阵</a:t>
            </a:r>
            <a:r>
              <a:rPr lang="en-US" altLang="zh-CN" dirty="0"/>
              <a:t>(</a:t>
            </a:r>
            <a:r>
              <a:rPr lang="zh-CN" altLang="en-US" dirty="0"/>
              <a:t>行和列的矩阵</a:t>
            </a:r>
            <a:r>
              <a:rPr lang="en-US" altLang="zh-CN" dirty="0"/>
              <a:t>)</a:t>
            </a:r>
            <a:r>
              <a:rPr lang="zh-CN" altLang="en-US" dirty="0"/>
              <a:t>满足第一个矩阵的列数与第二个矩阵的行数相同，那么可以进行矩阵的乘法，即矩阵积，矩阵积不是元素级的运算。也称为点积、数量积。</a:t>
            </a:r>
          </a:p>
        </p:txBody>
      </p:sp>
      <p:grpSp>
        <p:nvGrpSpPr>
          <p:cNvPr id="9" name="组合 8"/>
          <p:cNvGrpSpPr/>
          <p:nvPr/>
        </p:nvGrpSpPr>
        <p:grpSpPr>
          <a:xfrm>
            <a:off x="1894840" y="3759200"/>
            <a:ext cx="8524240" cy="1541780"/>
            <a:chOff x="840" y="5920"/>
            <a:chExt cx="13424" cy="2428"/>
          </a:xfrm>
        </p:grpSpPr>
        <p:graphicFrame>
          <p:nvGraphicFramePr>
            <p:cNvPr id="4" name="对象 3">
              <a:hlinkClick r:id="" action="ppaction://ole?verb=0"/>
            </p:cNvPr>
            <p:cNvGraphicFramePr>
              <a:graphicFrameLocks noChangeAspect="1"/>
            </p:cNvGraphicFramePr>
            <p:nvPr/>
          </p:nvGraphicFramePr>
          <p:xfrm>
            <a:off x="840" y="5920"/>
            <a:ext cx="4000" cy="2428"/>
          </p:xfrm>
          <a:graphic>
            <a:graphicData uri="http://schemas.openxmlformats.org/presentationml/2006/ole">
              <mc:AlternateContent xmlns:mc="http://schemas.openxmlformats.org/markup-compatibility/2006">
                <mc:Choice xmlns:v="urn:schemas-microsoft-com:vml" Requires="v">
                  <p:oleObj spid="_x0000_s1215" r:id="rId3" imgW="1130300" imgH="685800" progId="Equation.KSEE3">
                    <p:embed/>
                  </p:oleObj>
                </mc:Choice>
                <mc:Fallback>
                  <p:oleObj r:id="rId3" imgW="1130300" imgH="685800" progId="Equation.KSEE3">
                    <p:embed/>
                    <p:pic>
                      <p:nvPicPr>
                        <p:cNvPr id="0" name="图片 1024"/>
                        <p:cNvPicPr/>
                        <p:nvPr/>
                      </p:nvPicPr>
                      <p:blipFill>
                        <a:blip r:embed="rId4"/>
                        <a:stretch>
                          <a:fillRect/>
                        </a:stretch>
                      </p:blipFill>
                      <p:spPr>
                        <a:xfrm>
                          <a:off x="840" y="5920"/>
                          <a:ext cx="4000" cy="2428"/>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521" y="5921"/>
            <a:ext cx="2853" cy="2427"/>
          </p:xfrm>
          <a:graphic>
            <a:graphicData uri="http://schemas.openxmlformats.org/presentationml/2006/ole">
              <mc:AlternateContent xmlns:mc="http://schemas.openxmlformats.org/markup-compatibility/2006">
                <mc:Choice xmlns:v="urn:schemas-microsoft-com:vml" Requires="v">
                  <p:oleObj spid="_x0000_s1216" r:id="rId5" imgW="787400" imgH="685800" progId="Equation.KSEE3">
                    <p:embed/>
                  </p:oleObj>
                </mc:Choice>
                <mc:Fallback>
                  <p:oleObj r:id="rId5" imgW="787400" imgH="685800" progId="Equation.KSEE3">
                    <p:embed/>
                    <p:pic>
                      <p:nvPicPr>
                        <p:cNvPr id="0" name="图片 1025"/>
                        <p:cNvPicPr/>
                        <p:nvPr/>
                      </p:nvPicPr>
                      <p:blipFill>
                        <a:blip r:embed="rId6"/>
                        <a:stretch>
                          <a:fillRect/>
                        </a:stretch>
                      </p:blipFill>
                      <p:spPr>
                        <a:xfrm>
                          <a:off x="6521" y="5921"/>
                          <a:ext cx="2853" cy="2427"/>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11580" y="5920"/>
            <a:ext cx="2684" cy="2338"/>
          </p:xfrm>
          <a:graphic>
            <a:graphicData uri="http://schemas.openxmlformats.org/presentationml/2006/ole">
              <mc:AlternateContent xmlns:mc="http://schemas.openxmlformats.org/markup-compatibility/2006">
                <mc:Choice xmlns:v="urn:schemas-microsoft-com:vml" Requires="v">
                  <p:oleObj spid="_x0000_s1217" r:id="rId7" imgW="787400" imgH="685800" progId="Equation.KSEE3">
                    <p:embed/>
                  </p:oleObj>
                </mc:Choice>
                <mc:Fallback>
                  <p:oleObj r:id="rId7" imgW="787400" imgH="685800" progId="Equation.KSEE3">
                    <p:embed/>
                    <p:pic>
                      <p:nvPicPr>
                        <p:cNvPr id="0" name="图片 1026"/>
                        <p:cNvPicPr/>
                        <p:nvPr/>
                      </p:nvPicPr>
                      <p:blipFill>
                        <a:blip r:embed="rId8"/>
                        <a:stretch>
                          <a:fillRect/>
                        </a:stretch>
                      </p:blipFill>
                      <p:spPr>
                        <a:xfrm>
                          <a:off x="11580" y="5920"/>
                          <a:ext cx="2684" cy="2338"/>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5191" y="6590"/>
            <a:ext cx="980" cy="1090"/>
          </p:xfrm>
          <a:graphic>
            <a:graphicData uri="http://schemas.openxmlformats.org/presentationml/2006/ole">
              <mc:AlternateContent xmlns:mc="http://schemas.openxmlformats.org/markup-compatibility/2006">
                <mc:Choice xmlns:v="urn:schemas-microsoft-com:vml" Requires="v">
                  <p:oleObj spid="_x0000_s1218" r:id="rId9" imgW="114300" imgH="127000" progId="Equation.KSEE3">
                    <p:embed/>
                  </p:oleObj>
                </mc:Choice>
                <mc:Fallback>
                  <p:oleObj r:id="rId9" imgW="114300" imgH="127000" progId="Equation.KSEE3">
                    <p:embed/>
                    <p:pic>
                      <p:nvPicPr>
                        <p:cNvPr id="0" name="图片 1027"/>
                        <p:cNvPicPr/>
                        <p:nvPr/>
                      </p:nvPicPr>
                      <p:blipFill>
                        <a:blip r:embed="rId10"/>
                        <a:stretch>
                          <a:fillRect/>
                        </a:stretch>
                      </p:blipFill>
                      <p:spPr>
                        <a:xfrm>
                          <a:off x="5191" y="6590"/>
                          <a:ext cx="980" cy="109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9956" y="6717"/>
            <a:ext cx="1043" cy="834"/>
          </p:xfrm>
          <a:graphic>
            <a:graphicData uri="http://schemas.openxmlformats.org/presentationml/2006/ole">
              <mc:AlternateContent xmlns:mc="http://schemas.openxmlformats.org/markup-compatibility/2006">
                <mc:Choice xmlns:v="urn:schemas-microsoft-com:vml" Requires="v">
                  <p:oleObj spid="_x0000_s1219" r:id="rId11" imgW="127000" imgH="101600" progId="Equation.KSEE3">
                    <p:embed/>
                  </p:oleObj>
                </mc:Choice>
                <mc:Fallback>
                  <p:oleObj r:id="rId11" imgW="127000" imgH="101600" progId="Equation.KSEE3">
                    <p:embed/>
                    <p:pic>
                      <p:nvPicPr>
                        <p:cNvPr id="0" name="图片 1028"/>
                        <p:cNvPicPr/>
                        <p:nvPr/>
                      </p:nvPicPr>
                      <p:blipFill>
                        <a:blip r:embed="rId12"/>
                        <a:stretch>
                          <a:fillRect/>
                        </a:stretch>
                      </p:blipFill>
                      <p:spPr>
                        <a:xfrm>
                          <a:off x="9956" y="6717"/>
                          <a:ext cx="1043" cy="834"/>
                        </a:xfrm>
                        <a:prstGeom prst="rect">
                          <a:avLst/>
                        </a:prstGeom>
                      </p:spPr>
                    </p:pic>
                  </p:oleObj>
                </mc:Fallback>
              </mc:AlternateContent>
            </a:graphicData>
          </a:graphic>
        </p:graphicFrame>
      </p:grpSp>
      <p:graphicFrame>
        <p:nvGraphicFramePr>
          <p:cNvPr id="10" name="对象 9">
            <a:hlinkClick r:id="" action="ppaction://ole?verb=0"/>
          </p:cNvPr>
          <p:cNvGraphicFramePr>
            <a:graphicFrameLocks noChangeAspect="1"/>
          </p:cNvGraphicFramePr>
          <p:nvPr/>
        </p:nvGraphicFramePr>
        <p:xfrm>
          <a:off x="3587115" y="5488305"/>
          <a:ext cx="4759325" cy="1050925"/>
        </p:xfrm>
        <a:graphic>
          <a:graphicData uri="http://schemas.openxmlformats.org/presentationml/2006/ole">
            <mc:AlternateContent xmlns:mc="http://schemas.openxmlformats.org/markup-compatibility/2006">
              <mc:Choice xmlns:v="urn:schemas-microsoft-com:vml" Requires="v">
                <p:oleObj spid="_x0000_s1220" r:id="rId13" imgW="1955800" imgH="431800" progId="Equation.KSEE3">
                  <p:embed/>
                </p:oleObj>
              </mc:Choice>
              <mc:Fallback>
                <p:oleObj r:id="rId13" imgW="1955800" imgH="431800" progId="Equation.KSEE3">
                  <p:embed/>
                  <p:pic>
                    <p:nvPicPr>
                      <p:cNvPr id="0" name="图片 1029"/>
                      <p:cNvPicPr/>
                      <p:nvPr/>
                    </p:nvPicPr>
                    <p:blipFill>
                      <a:blip r:embed="rId14"/>
                      <a:stretch>
                        <a:fillRect/>
                      </a:stretch>
                    </p:blipFill>
                    <p:spPr>
                      <a:xfrm>
                        <a:off x="3587115" y="5488305"/>
                        <a:ext cx="4759325" cy="1050925"/>
                      </a:xfrm>
                      <a:prstGeom prst="rect">
                        <a:avLst/>
                      </a:prstGeom>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数组的矩阵积</a:t>
            </a:r>
            <a:endParaRPr lang="zh-CN" altLang="en-US"/>
          </a:p>
        </p:txBody>
      </p:sp>
      <p:pic>
        <p:nvPicPr>
          <p:cNvPr id="12" name="图片 11"/>
          <p:cNvPicPr>
            <a:picLocks noChangeAspect="1"/>
          </p:cNvPicPr>
          <p:nvPr/>
        </p:nvPicPr>
        <p:blipFill>
          <a:blip r:embed="rId2"/>
          <a:srcRect t="3319"/>
          <a:stretch>
            <a:fillRect/>
          </a:stretch>
        </p:blipFill>
        <p:spPr>
          <a:xfrm>
            <a:off x="622598" y="1014730"/>
            <a:ext cx="10986660" cy="54260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olidFill>
                  <a:srgbClr val="00B050"/>
                </a:solidFill>
                <a:sym typeface="+mn-ea"/>
              </a:rPr>
              <a:t>ndarray</a:t>
            </a:r>
            <a:r>
              <a:rPr lang="en-US" altLang="zh-CN" dirty="0">
                <a:solidFill>
                  <a:srgbClr val="00B050"/>
                </a:solidFill>
                <a:sym typeface="+mn-ea"/>
              </a:rPr>
              <a:t>-</a:t>
            </a:r>
            <a:r>
              <a:rPr lang="zh-CN" altLang="en-US" dirty="0">
                <a:solidFill>
                  <a:srgbClr val="00B050"/>
                </a:solidFill>
                <a:sym typeface="+mn-ea"/>
              </a:rPr>
              <a:t>多维数组的索引</a:t>
            </a:r>
          </a:p>
        </p:txBody>
      </p:sp>
      <p:pic>
        <p:nvPicPr>
          <p:cNvPr id="13" name="图片 12"/>
          <p:cNvPicPr>
            <a:picLocks noChangeAspect="1"/>
          </p:cNvPicPr>
          <p:nvPr/>
        </p:nvPicPr>
        <p:blipFill>
          <a:blip r:embed="rId2"/>
          <a:stretch>
            <a:fillRect/>
          </a:stretch>
        </p:blipFill>
        <p:spPr>
          <a:xfrm>
            <a:off x="906780" y="1152525"/>
            <a:ext cx="9885680" cy="512381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olidFill>
                  <a:srgbClr val="00B050"/>
                </a:solidFill>
                <a:sym typeface="+mn-ea"/>
              </a:rPr>
              <a:t>ndarray</a:t>
            </a:r>
            <a:r>
              <a:rPr lang="en-US" altLang="zh-CN" dirty="0">
                <a:solidFill>
                  <a:srgbClr val="00B050"/>
                </a:solidFill>
                <a:sym typeface="+mn-ea"/>
              </a:rPr>
              <a:t>-</a:t>
            </a:r>
            <a:r>
              <a:rPr lang="zh-CN" altLang="en-US" dirty="0">
                <a:solidFill>
                  <a:srgbClr val="00B050"/>
                </a:solidFill>
                <a:sym typeface="+mn-ea"/>
              </a:rPr>
              <a:t>多维数组的索引</a:t>
            </a:r>
          </a:p>
        </p:txBody>
      </p:sp>
      <p:pic>
        <p:nvPicPr>
          <p:cNvPr id="2" name="图片 1"/>
          <p:cNvPicPr>
            <a:picLocks noChangeAspect="1"/>
          </p:cNvPicPr>
          <p:nvPr/>
        </p:nvPicPr>
        <p:blipFill>
          <a:blip r:embed="rId2"/>
          <a:stretch>
            <a:fillRect/>
          </a:stretch>
        </p:blipFill>
        <p:spPr>
          <a:xfrm>
            <a:off x="691515" y="1149985"/>
            <a:ext cx="10807065" cy="510794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olidFill>
                  <a:schemeClr val="accent2"/>
                </a:solidFill>
                <a:sym typeface="+mn-ea"/>
              </a:rPr>
              <a:t>ndarray</a:t>
            </a:r>
            <a:r>
              <a:rPr lang="en-US" altLang="zh-CN" dirty="0">
                <a:solidFill>
                  <a:schemeClr val="accent2"/>
                </a:solidFill>
                <a:sym typeface="+mn-ea"/>
              </a:rPr>
              <a:t>-</a:t>
            </a:r>
            <a:r>
              <a:rPr lang="zh-CN" altLang="en-US" dirty="0">
                <a:solidFill>
                  <a:schemeClr val="accent2"/>
                </a:solidFill>
                <a:sym typeface="+mn-ea"/>
              </a:rPr>
              <a:t>数组的切片</a:t>
            </a:r>
          </a:p>
        </p:txBody>
      </p:sp>
      <p:pic>
        <p:nvPicPr>
          <p:cNvPr id="4" name="图片 3"/>
          <p:cNvPicPr>
            <a:picLocks noChangeAspect="1"/>
          </p:cNvPicPr>
          <p:nvPr/>
        </p:nvPicPr>
        <p:blipFill>
          <a:blip r:embed="rId2"/>
          <a:srcRect r="708" b="2660"/>
          <a:stretch>
            <a:fillRect/>
          </a:stretch>
        </p:blipFill>
        <p:spPr>
          <a:xfrm>
            <a:off x="354330" y="871220"/>
            <a:ext cx="11481435" cy="5537200"/>
          </a:xfrm>
          <a:prstGeom prst="round2Diag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olidFill>
                  <a:schemeClr val="accent2"/>
                </a:solidFill>
                <a:sym typeface="+mn-ea"/>
              </a:rPr>
              <a:t>ndarray</a:t>
            </a:r>
            <a:r>
              <a:rPr lang="en-US" altLang="zh-CN" dirty="0">
                <a:solidFill>
                  <a:schemeClr val="accent2"/>
                </a:solidFill>
                <a:sym typeface="+mn-ea"/>
              </a:rPr>
              <a:t>-</a:t>
            </a:r>
            <a:r>
              <a:rPr lang="zh-CN" altLang="en-US" dirty="0">
                <a:solidFill>
                  <a:schemeClr val="accent2"/>
                </a:solidFill>
                <a:sym typeface="+mn-ea"/>
              </a:rPr>
              <a:t>数组的切片</a:t>
            </a:r>
          </a:p>
        </p:txBody>
      </p:sp>
      <p:pic>
        <p:nvPicPr>
          <p:cNvPr id="2" name="图片 1"/>
          <p:cNvPicPr>
            <a:picLocks noChangeAspect="1"/>
          </p:cNvPicPr>
          <p:nvPr/>
        </p:nvPicPr>
        <p:blipFill>
          <a:blip r:embed="rId2"/>
          <a:stretch>
            <a:fillRect/>
          </a:stretch>
        </p:blipFill>
        <p:spPr>
          <a:xfrm>
            <a:off x="356870" y="1014730"/>
            <a:ext cx="11476355" cy="526669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花式索引</a:t>
            </a:r>
          </a:p>
        </p:txBody>
      </p:sp>
      <p:sp>
        <p:nvSpPr>
          <p:cNvPr id="2" name="内容占位符 1"/>
          <p:cNvSpPr>
            <a:spLocks noGrp="1"/>
          </p:cNvSpPr>
          <p:nvPr>
            <p:ph idx="13"/>
          </p:nvPr>
        </p:nvSpPr>
        <p:spPr>
          <a:xfrm>
            <a:off x="533400" y="1111885"/>
            <a:ext cx="11178540" cy="5153660"/>
          </a:xfrm>
        </p:spPr>
        <p:txBody>
          <a:bodyPr>
            <a:normAutofit/>
          </a:bodyPr>
          <a:lstStyle/>
          <a:p>
            <a:pPr>
              <a:lnSpc>
                <a:spcPct val="150000"/>
              </a:lnSpc>
            </a:pPr>
            <a:r>
              <a:rPr lang="en-US" altLang="zh-CN"/>
              <a:t> </a:t>
            </a:r>
            <a:r>
              <a:rPr lang="zh-CN" altLang="en-US"/>
              <a:t>花式索引</a:t>
            </a:r>
            <a:r>
              <a:rPr lang="en-US" altLang="zh-CN"/>
              <a:t>(Fancy indexing)</a:t>
            </a:r>
            <a:r>
              <a:rPr lang="zh-CN" altLang="en-US"/>
              <a:t>指的是利用整数数组进行索引的方式。</a:t>
            </a:r>
          </a:p>
        </p:txBody>
      </p:sp>
      <p:pic>
        <p:nvPicPr>
          <p:cNvPr id="4" name="图片 3"/>
          <p:cNvPicPr>
            <a:picLocks noChangeAspect="1"/>
          </p:cNvPicPr>
          <p:nvPr/>
        </p:nvPicPr>
        <p:blipFill>
          <a:blip r:embed="rId2"/>
          <a:stretch>
            <a:fillRect/>
          </a:stretch>
        </p:blipFill>
        <p:spPr>
          <a:xfrm>
            <a:off x="910630" y="1750431"/>
            <a:ext cx="3648075" cy="4810125"/>
          </a:xfrm>
          <a:prstGeom prst="rect">
            <a:avLst/>
          </a:prstGeom>
        </p:spPr>
      </p:pic>
      <p:pic>
        <p:nvPicPr>
          <p:cNvPr id="7" name="图片 6"/>
          <p:cNvPicPr>
            <a:picLocks noChangeAspect="1"/>
          </p:cNvPicPr>
          <p:nvPr/>
        </p:nvPicPr>
        <p:blipFill>
          <a:blip r:embed="rId3"/>
          <a:stretch>
            <a:fillRect/>
          </a:stretch>
        </p:blipFill>
        <p:spPr>
          <a:xfrm>
            <a:off x="5680149" y="1799260"/>
            <a:ext cx="5292732" cy="47124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time</a:t>
            </a:r>
            <a:r>
              <a:rPr lang="zh-CN" altLang="en-US"/>
              <a:t>模块</a:t>
            </a:r>
            <a:r>
              <a:rPr lang="en-US" altLang="zh-CN"/>
              <a:t>-</a:t>
            </a:r>
            <a:r>
              <a:rPr lang="zh-CN" altLang="en-US"/>
              <a:t>练习</a:t>
            </a:r>
          </a:p>
        </p:txBody>
      </p:sp>
      <p:sp>
        <p:nvSpPr>
          <p:cNvPr id="2" name="文本框 1"/>
          <p:cNvSpPr txBox="1"/>
          <p:nvPr/>
        </p:nvSpPr>
        <p:spPr>
          <a:xfrm>
            <a:off x="889000" y="1287145"/>
            <a:ext cx="10412095" cy="2676525"/>
          </a:xfrm>
          <a:prstGeom prst="rect">
            <a:avLst/>
          </a:prstGeom>
          <a:noFill/>
        </p:spPr>
        <p:txBody>
          <a:bodyPr wrap="square" rtlCol="0" anchor="t">
            <a:spAutoFit/>
          </a:bodyPr>
          <a:lstStyle/>
          <a:p>
            <a:r>
              <a:rPr lang="zh-CN" altLang="en-US" dirty="0"/>
              <a:t>1.将字符串的时间</a:t>
            </a:r>
            <a:r>
              <a:rPr lang="zh-CN" altLang="en-US" dirty="0">
                <a:sym typeface="+mn-ea"/>
              </a:rPr>
              <a:t>"201</a:t>
            </a:r>
            <a:r>
              <a:rPr lang="en-US" altLang="zh-CN" dirty="0">
                <a:sym typeface="+mn-ea"/>
              </a:rPr>
              <a:t>7</a:t>
            </a:r>
            <a:r>
              <a:rPr lang="zh-CN" altLang="en-US" dirty="0">
                <a:sym typeface="+mn-ea"/>
              </a:rPr>
              <a:t>-1</a:t>
            </a:r>
            <a:r>
              <a:rPr lang="en-US" altLang="zh-CN" dirty="0">
                <a:sym typeface="+mn-ea"/>
              </a:rPr>
              <a:t>0</a:t>
            </a:r>
            <a:r>
              <a:rPr lang="zh-CN" altLang="en-US" dirty="0">
                <a:sym typeface="+mn-ea"/>
              </a:rPr>
              <a:t>-10 23:40:00"</a:t>
            </a:r>
            <a:r>
              <a:rPr lang="zh-CN" altLang="en-US" dirty="0"/>
              <a:t>转换为时间戳和时间元组</a:t>
            </a:r>
          </a:p>
          <a:p>
            <a:endParaRPr lang="zh-CN" altLang="en-US" dirty="0"/>
          </a:p>
          <a:p>
            <a:r>
              <a:rPr lang="zh-CN" altLang="en-US" dirty="0"/>
              <a:t>2.字符串格式更改。如提</a:t>
            </a:r>
            <a:r>
              <a:rPr lang="en-US" altLang="zh-CN" dirty="0"/>
              <a:t>time</a:t>
            </a:r>
            <a:r>
              <a:rPr lang="zh-CN" altLang="en-US" dirty="0"/>
              <a:t> = "201</a:t>
            </a:r>
            <a:r>
              <a:rPr lang="en-US" altLang="zh-CN" dirty="0"/>
              <a:t>7</a:t>
            </a:r>
            <a:r>
              <a:rPr lang="zh-CN" altLang="en-US" dirty="0"/>
              <a:t>-10-10 23:40:00",想改为 </a:t>
            </a:r>
            <a:r>
              <a:rPr lang="en-US" altLang="zh-CN" dirty="0"/>
              <a:t>time</a:t>
            </a:r>
            <a:r>
              <a:rPr lang="zh-CN" altLang="en-US" dirty="0"/>
              <a:t>= "201</a:t>
            </a:r>
            <a:r>
              <a:rPr lang="en-US" altLang="zh-CN" dirty="0"/>
              <a:t>7</a:t>
            </a:r>
            <a:r>
              <a:rPr lang="zh-CN" altLang="en-US" dirty="0"/>
              <a:t>/10/10 23:40:00"</a:t>
            </a:r>
          </a:p>
          <a:p>
            <a:endParaRPr lang="zh-CN" altLang="en-US" dirty="0"/>
          </a:p>
          <a:p>
            <a:r>
              <a:rPr lang="en-US" altLang="zh-CN" dirty="0"/>
              <a:t>3.</a:t>
            </a:r>
            <a:r>
              <a:rPr lang="zh-CN" altLang="en-US" dirty="0"/>
              <a:t>获取当前</a:t>
            </a:r>
            <a:r>
              <a:rPr lang="en-US" altLang="zh-CN" dirty="0" err="1"/>
              <a:t>时间戳转换为指定格式日期</a:t>
            </a:r>
            <a:endParaRPr lang="en-US" altLang="zh-CN" dirty="0"/>
          </a:p>
          <a:p>
            <a:endParaRPr lang="en-US" altLang="zh-CN" dirty="0"/>
          </a:p>
          <a:p>
            <a:r>
              <a:rPr lang="en-US" altLang="zh-CN" dirty="0"/>
              <a:t>4.获得三天前的时间</a:t>
            </a:r>
          </a:p>
          <a:p>
            <a:r>
              <a:rPr lang="zh-CN" altLang="en-US" dirty="0"/>
              <a:t>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布尔类型索引</a:t>
            </a:r>
          </a:p>
        </p:txBody>
      </p:sp>
      <p:sp>
        <p:nvSpPr>
          <p:cNvPr id="2" name="内容占位符 1"/>
          <p:cNvSpPr>
            <a:spLocks noGrp="1"/>
          </p:cNvSpPr>
          <p:nvPr>
            <p:ph idx="13"/>
          </p:nvPr>
        </p:nvSpPr>
        <p:spPr>
          <a:xfrm>
            <a:off x="533400" y="852805"/>
            <a:ext cx="11178540" cy="5153660"/>
          </a:xfrm>
        </p:spPr>
        <p:txBody>
          <a:bodyPr>
            <a:normAutofit/>
          </a:bodyPr>
          <a:lstStyle/>
          <a:p>
            <a:pPr>
              <a:lnSpc>
                <a:spcPct val="150000"/>
              </a:lnSpc>
            </a:pPr>
            <a:r>
              <a:rPr lang="en-US" altLang="zh-CN"/>
              <a:t> </a:t>
            </a:r>
            <a:r>
              <a:rPr lang="zh-CN" altLang="en-US"/>
              <a:t>利用布尔类型的数组进行数据索引，最终返回的结果是对应索引数组中数据为</a:t>
            </a:r>
            <a:r>
              <a:rPr lang="en-US" altLang="zh-CN"/>
              <a:t>True</a:t>
            </a:r>
            <a:r>
              <a:rPr lang="zh-CN" altLang="en-US"/>
              <a:t>位置的值。</a:t>
            </a:r>
          </a:p>
        </p:txBody>
      </p:sp>
      <p:pic>
        <p:nvPicPr>
          <p:cNvPr id="4" name="图片 3"/>
          <p:cNvPicPr>
            <a:picLocks noChangeAspect="1"/>
          </p:cNvPicPr>
          <p:nvPr/>
        </p:nvPicPr>
        <p:blipFill>
          <a:blip r:embed="rId2"/>
          <a:stretch>
            <a:fillRect/>
          </a:stretch>
        </p:blipFill>
        <p:spPr>
          <a:xfrm>
            <a:off x="982638" y="2061642"/>
            <a:ext cx="9585604" cy="472593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94606" y="909514"/>
            <a:ext cx="10248839" cy="5616654"/>
          </a:xfrm>
          <a:prstGeom prst="rect">
            <a:avLst/>
          </a:prstGeom>
        </p:spPr>
      </p:pic>
      <p:sp>
        <p:nvSpPr>
          <p:cNvPr id="3" name="标题 2"/>
          <p:cNvSpPr>
            <a:spLocks noGrp="1"/>
          </p:cNvSpPr>
          <p:nvPr>
            <p:ph type="title"/>
          </p:nvPr>
        </p:nvSpPr>
        <p:spPr/>
        <p:txBody>
          <a:bodyPr/>
          <a:lstStyle/>
          <a:p>
            <a:r>
              <a:rPr lang="en-US" altLang="zh-CN" dirty="0" err="1">
                <a:sym typeface="+mn-ea"/>
              </a:rPr>
              <a:t>ndarray</a:t>
            </a:r>
            <a:r>
              <a:rPr lang="en-US" altLang="zh-CN" dirty="0">
                <a:sym typeface="+mn-ea"/>
              </a:rPr>
              <a:t>-</a:t>
            </a:r>
            <a:r>
              <a:rPr lang="zh-CN" altLang="en-US" dirty="0">
                <a:sym typeface="+mn-ea"/>
              </a:rPr>
              <a:t>布尔类型索引</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数组转置与轴对换</a:t>
            </a:r>
          </a:p>
        </p:txBody>
      </p:sp>
      <p:sp>
        <p:nvSpPr>
          <p:cNvPr id="4" name="内容占位符 3"/>
          <p:cNvSpPr>
            <a:spLocks noGrp="1"/>
          </p:cNvSpPr>
          <p:nvPr>
            <p:ph idx="13"/>
          </p:nvPr>
        </p:nvSpPr>
        <p:spPr>
          <a:xfrm>
            <a:off x="533400" y="1264920"/>
            <a:ext cx="11178540" cy="5000625"/>
          </a:xfrm>
        </p:spPr>
        <p:txBody>
          <a:bodyPr/>
          <a:lstStyle/>
          <a:p>
            <a:pPr>
              <a:lnSpc>
                <a:spcPct val="150000"/>
              </a:lnSpc>
            </a:pPr>
            <a:r>
              <a:rPr lang="en-US" altLang="zh-CN">
                <a:sym typeface="+mn-ea"/>
              </a:rPr>
              <a:t> </a:t>
            </a:r>
            <a:r>
              <a:rPr lang="zh-CN" altLang="en-US">
                <a:sym typeface="+mn-ea"/>
              </a:rPr>
              <a:t>数组转置是指将</a:t>
            </a:r>
            <a:r>
              <a:rPr lang="en-US" altLang="zh-CN">
                <a:sym typeface="+mn-ea"/>
              </a:rPr>
              <a:t>shape</a:t>
            </a:r>
            <a:r>
              <a:rPr lang="zh-CN" altLang="en-US">
                <a:sym typeface="+mn-ea"/>
              </a:rPr>
              <a:t>进行重置操作，并将其值重置为原始</a:t>
            </a:r>
            <a:r>
              <a:rPr lang="en-US" altLang="zh-CN">
                <a:sym typeface="+mn-ea"/>
              </a:rPr>
              <a:t>shape</a:t>
            </a:r>
            <a:r>
              <a:rPr lang="zh-CN" altLang="en-US">
                <a:sym typeface="+mn-ea"/>
              </a:rPr>
              <a:t>元组的倒置，比如原始的</a:t>
            </a:r>
            <a:r>
              <a:rPr lang="en-US" altLang="zh-CN">
                <a:sym typeface="+mn-ea"/>
              </a:rPr>
              <a:t>shape</a:t>
            </a:r>
            <a:r>
              <a:rPr lang="zh-CN" altLang="en-US">
                <a:sym typeface="+mn-ea"/>
              </a:rPr>
              <a:t>值为</a:t>
            </a:r>
            <a:r>
              <a:rPr lang="en-US" altLang="zh-CN">
                <a:sym typeface="+mn-ea"/>
              </a:rPr>
              <a:t>:(2,3,4)</a:t>
            </a:r>
            <a:r>
              <a:rPr lang="zh-CN" altLang="en-US">
                <a:sym typeface="+mn-ea"/>
              </a:rPr>
              <a:t>，那么转置后的新元组的</a:t>
            </a:r>
            <a:r>
              <a:rPr lang="en-US" altLang="zh-CN">
                <a:sym typeface="+mn-ea"/>
              </a:rPr>
              <a:t>shape</a:t>
            </a:r>
            <a:r>
              <a:rPr lang="zh-CN" altLang="en-US">
                <a:sym typeface="+mn-ea"/>
              </a:rPr>
              <a:t>的值为</a:t>
            </a:r>
            <a:r>
              <a:rPr lang="en-US" altLang="zh-CN">
                <a:sym typeface="+mn-ea"/>
              </a:rPr>
              <a:t>: (4,3,2)f</a:t>
            </a:r>
            <a:endParaRPr lang="en-US" altLang="zh-CN"/>
          </a:p>
          <a:p>
            <a:pPr>
              <a:lnSpc>
                <a:spcPct val="150000"/>
              </a:lnSpc>
            </a:pPr>
            <a:r>
              <a:rPr lang="en-US" altLang="zh-CN">
                <a:sym typeface="+mn-ea"/>
              </a:rPr>
              <a:t> </a:t>
            </a:r>
            <a:r>
              <a:rPr lang="zh-CN" altLang="en-US">
                <a:sym typeface="+mn-ea"/>
              </a:rPr>
              <a:t>对于二维数组而言</a:t>
            </a:r>
            <a:r>
              <a:rPr lang="en-US" altLang="zh-CN">
                <a:sym typeface="+mn-ea"/>
              </a:rPr>
              <a:t>(</a:t>
            </a:r>
            <a:r>
              <a:rPr lang="zh-CN" altLang="en-US">
                <a:sym typeface="+mn-ea"/>
              </a:rPr>
              <a:t>矩阵</a:t>
            </a:r>
            <a:r>
              <a:rPr lang="en-US" altLang="zh-CN">
                <a:sym typeface="+mn-ea"/>
              </a:rPr>
              <a:t>)</a:t>
            </a:r>
            <a:r>
              <a:rPr lang="zh-CN" altLang="en-US">
                <a:sym typeface="+mn-ea"/>
              </a:rPr>
              <a:t>数组的转置其实就是矩阵的转置</a:t>
            </a:r>
            <a:endParaRPr lang="zh-CN" altLang="en-US"/>
          </a:p>
          <a:p>
            <a:pPr>
              <a:lnSpc>
                <a:spcPct val="150000"/>
              </a:lnSpc>
            </a:pPr>
            <a:r>
              <a:rPr lang="zh-CN" altLang="en-US">
                <a:sym typeface="+mn-ea"/>
              </a:rPr>
              <a:t> 可以通过调用数组的</a:t>
            </a:r>
            <a:r>
              <a:rPr lang="en-US" altLang="zh-CN">
                <a:sym typeface="+mn-ea"/>
              </a:rPr>
              <a:t>transpose</a:t>
            </a:r>
            <a:r>
              <a:rPr lang="zh-CN" altLang="en-US">
                <a:sym typeface="+mn-ea"/>
              </a:rPr>
              <a:t>函数或者</a:t>
            </a:r>
            <a:r>
              <a:rPr lang="en-US" altLang="zh-CN">
                <a:sym typeface="+mn-ea"/>
              </a:rPr>
              <a:t>T</a:t>
            </a:r>
            <a:r>
              <a:rPr lang="zh-CN" altLang="en-US">
                <a:sym typeface="+mn-ea"/>
              </a:rPr>
              <a:t>属性进行数组转置操作</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数组转置与轴对换</a:t>
            </a:r>
          </a:p>
        </p:txBody>
      </p:sp>
      <p:pic>
        <p:nvPicPr>
          <p:cNvPr id="2" name="图片 1"/>
          <p:cNvPicPr>
            <a:picLocks noChangeAspect="1"/>
          </p:cNvPicPr>
          <p:nvPr/>
        </p:nvPicPr>
        <p:blipFill>
          <a:blip r:embed="rId2"/>
          <a:stretch>
            <a:fillRect/>
          </a:stretch>
        </p:blipFill>
        <p:spPr>
          <a:xfrm>
            <a:off x="3430910" y="909514"/>
            <a:ext cx="4968552" cy="2875010"/>
          </a:xfrm>
          <a:prstGeom prst="rect">
            <a:avLst/>
          </a:prstGeom>
        </p:spPr>
      </p:pic>
      <p:pic>
        <p:nvPicPr>
          <p:cNvPr id="4" name="图片 3"/>
          <p:cNvPicPr>
            <a:picLocks noChangeAspect="1"/>
          </p:cNvPicPr>
          <p:nvPr/>
        </p:nvPicPr>
        <p:blipFill>
          <a:blip r:embed="rId3"/>
          <a:stretch>
            <a:fillRect/>
          </a:stretch>
        </p:blipFill>
        <p:spPr>
          <a:xfrm>
            <a:off x="214422" y="3654394"/>
            <a:ext cx="5486722" cy="3174209"/>
          </a:xfrm>
          <a:prstGeom prst="rect">
            <a:avLst/>
          </a:prstGeom>
        </p:spPr>
      </p:pic>
      <p:pic>
        <p:nvPicPr>
          <p:cNvPr id="5" name="图片 4"/>
          <p:cNvPicPr>
            <a:picLocks noChangeAspect="1"/>
          </p:cNvPicPr>
          <p:nvPr/>
        </p:nvPicPr>
        <p:blipFill>
          <a:blip r:embed="rId4"/>
          <a:stretch>
            <a:fillRect/>
          </a:stretch>
        </p:blipFill>
        <p:spPr>
          <a:xfrm>
            <a:off x="6023198" y="3623140"/>
            <a:ext cx="5188456" cy="316009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通用函数</a:t>
            </a:r>
            <a:r>
              <a:rPr lang="en-US" altLang="zh-CN">
                <a:sym typeface="+mn-ea"/>
              </a:rPr>
              <a:t>/</a:t>
            </a:r>
            <a:r>
              <a:rPr lang="zh-CN" altLang="en-US">
                <a:sym typeface="+mn-ea"/>
              </a:rPr>
              <a:t>常用函数</a:t>
            </a:r>
          </a:p>
        </p:txBody>
      </p:sp>
      <p:sp>
        <p:nvSpPr>
          <p:cNvPr id="4" name="内容占位符 3"/>
          <p:cNvSpPr>
            <a:spLocks noGrp="1"/>
          </p:cNvSpPr>
          <p:nvPr>
            <p:ph idx="13"/>
          </p:nvPr>
        </p:nvSpPr>
        <p:spPr>
          <a:xfrm>
            <a:off x="533400" y="1264920"/>
            <a:ext cx="11178540" cy="5000625"/>
          </a:xfrm>
        </p:spPr>
        <p:txBody>
          <a:bodyPr/>
          <a:lstStyle/>
          <a:p>
            <a:pPr>
              <a:lnSpc>
                <a:spcPct val="150000"/>
              </a:lnSpc>
            </a:pPr>
            <a:r>
              <a:rPr lang="en-US" altLang="zh-CN" dirty="0"/>
              <a:t> </a:t>
            </a:r>
            <a:r>
              <a:rPr lang="en-US" altLang="zh-CN" b="1" dirty="0" err="1">
                <a:solidFill>
                  <a:srgbClr val="00B050"/>
                </a:solidFill>
              </a:rPr>
              <a:t>ufunc</a:t>
            </a:r>
            <a:r>
              <a:rPr lang="zh-CN" altLang="en-US" b="1" dirty="0">
                <a:solidFill>
                  <a:srgbClr val="00B050"/>
                </a:solidFill>
              </a:rPr>
              <a:t>：</a:t>
            </a:r>
            <a:r>
              <a:rPr lang="en-US" altLang="zh-CN" dirty="0" err="1"/>
              <a:t>numpy</a:t>
            </a:r>
            <a:r>
              <a:rPr lang="zh-CN" altLang="en-US" dirty="0"/>
              <a:t>模块中对</a:t>
            </a:r>
            <a:r>
              <a:rPr lang="en-US" altLang="zh-CN" dirty="0" err="1"/>
              <a:t>ndarray</a:t>
            </a:r>
            <a:r>
              <a:rPr lang="zh-CN" altLang="en-US" dirty="0"/>
              <a:t>中数据进行快速元素级运算的函数，也可以看做是简单的函数</a:t>
            </a:r>
            <a:r>
              <a:rPr lang="en-US" altLang="zh-CN" dirty="0"/>
              <a:t>(</a:t>
            </a:r>
            <a:r>
              <a:rPr lang="zh-CN" altLang="en-US" dirty="0"/>
              <a:t>接受一个或多个标量值，并产生一个或多个标量值</a:t>
            </a:r>
            <a:r>
              <a:rPr lang="en-US" altLang="zh-CN" dirty="0"/>
              <a:t>)</a:t>
            </a:r>
            <a:r>
              <a:rPr lang="zh-CN" altLang="en-US" dirty="0"/>
              <a:t>的矢量化包装器。</a:t>
            </a:r>
          </a:p>
          <a:p>
            <a:pPr>
              <a:lnSpc>
                <a:spcPct val="150000"/>
              </a:lnSpc>
            </a:pPr>
            <a:r>
              <a:rPr lang="zh-CN" altLang="en-US" dirty="0"/>
              <a:t> 主要包括一元函数和二元函数</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通用函数</a:t>
            </a:r>
            <a:r>
              <a:rPr lang="en-US" altLang="zh-CN">
                <a:sym typeface="+mn-ea"/>
              </a:rPr>
              <a:t>/</a:t>
            </a:r>
            <a:r>
              <a:rPr lang="zh-CN" altLang="en-US">
                <a:sym typeface="+mn-ea"/>
              </a:rPr>
              <a:t>常用函数</a:t>
            </a:r>
            <a:r>
              <a:rPr lang="en-US" altLang="zh-CN">
                <a:sym typeface="+mn-ea"/>
              </a:rPr>
              <a:t>(</a:t>
            </a:r>
            <a:r>
              <a:rPr lang="zh-CN" altLang="en-US">
                <a:sym typeface="+mn-ea"/>
              </a:rPr>
              <a:t>一元函数</a:t>
            </a:r>
            <a:r>
              <a:rPr lang="en-US" altLang="zh-CN">
                <a:sym typeface="+mn-ea"/>
              </a:rPr>
              <a:t>)</a:t>
            </a:r>
          </a:p>
        </p:txBody>
      </p:sp>
      <p:graphicFrame>
        <p:nvGraphicFramePr>
          <p:cNvPr id="2" name="表格 1"/>
          <p:cNvGraphicFramePr/>
          <p:nvPr/>
        </p:nvGraphicFramePr>
        <p:xfrm>
          <a:off x="560070" y="1014730"/>
          <a:ext cx="11069955" cy="5486400"/>
        </p:xfrm>
        <a:graphic>
          <a:graphicData uri="http://schemas.openxmlformats.org/drawingml/2006/table">
            <a:tbl>
              <a:tblPr firstRow="1" bandRow="1">
                <a:tableStyleId>{00A15C55-8517-42AA-B614-E9B94910E393}</a:tableStyleId>
              </a:tblPr>
              <a:tblGrid>
                <a:gridCol w="1597660">
                  <a:extLst>
                    <a:ext uri="{9D8B030D-6E8A-4147-A177-3AD203B41FA5}">
                      <a16:colId xmlns:a16="http://schemas.microsoft.com/office/drawing/2014/main" val="20000"/>
                    </a:ext>
                  </a:extLst>
                </a:gridCol>
                <a:gridCol w="7112635">
                  <a:extLst>
                    <a:ext uri="{9D8B030D-6E8A-4147-A177-3AD203B41FA5}">
                      <a16:colId xmlns:a16="http://schemas.microsoft.com/office/drawing/2014/main" val="20001"/>
                    </a:ext>
                  </a:extLst>
                </a:gridCol>
                <a:gridCol w="2359660">
                  <a:extLst>
                    <a:ext uri="{9D8B030D-6E8A-4147-A177-3AD203B41FA5}">
                      <a16:colId xmlns:a16="http://schemas.microsoft.com/office/drawing/2014/main" val="20002"/>
                    </a:ext>
                  </a:extLst>
                </a:gridCol>
              </a:tblGrid>
              <a:tr h="381000">
                <a:tc>
                  <a:txBody>
                    <a:bodyPr/>
                    <a:lstStyle/>
                    <a:p>
                      <a:pPr>
                        <a:buNone/>
                      </a:pPr>
                      <a:r>
                        <a:rPr lang="zh-CN" altLang="en-US" sz="2000"/>
                        <a:t>一元</a:t>
                      </a:r>
                      <a:r>
                        <a:rPr lang="en-US" altLang="zh-CN" sz="2000"/>
                        <a:t>ufunc</a:t>
                      </a:r>
                    </a:p>
                  </a:txBody>
                  <a:tcPr/>
                </a:tc>
                <a:tc>
                  <a:txBody>
                    <a:bodyPr/>
                    <a:lstStyle/>
                    <a:p>
                      <a:pPr>
                        <a:buNone/>
                      </a:pPr>
                      <a:r>
                        <a:rPr lang="zh-CN" altLang="en-US" sz="2000"/>
                        <a:t>描述</a:t>
                      </a:r>
                    </a:p>
                  </a:txBody>
                  <a:tcPr/>
                </a:tc>
                <a:tc>
                  <a:txBody>
                    <a:bodyPr/>
                    <a:lstStyle/>
                    <a:p>
                      <a:pPr>
                        <a:buNone/>
                      </a:pPr>
                      <a:r>
                        <a:rPr lang="zh-CN" altLang="en-US" sz="2000"/>
                        <a:t>调用方式</a:t>
                      </a:r>
                    </a:p>
                  </a:txBody>
                  <a:tcPr/>
                </a:tc>
                <a:extLst>
                  <a:ext uri="{0D108BD9-81ED-4DB2-BD59-A6C34878D82A}">
                    <a16:rowId xmlns:a16="http://schemas.microsoft.com/office/drawing/2014/main" val="10000"/>
                  </a:ext>
                </a:extLst>
              </a:tr>
              <a:tr h="381000">
                <a:tc>
                  <a:txBody>
                    <a:bodyPr/>
                    <a:lstStyle/>
                    <a:p>
                      <a:pPr>
                        <a:buNone/>
                      </a:pPr>
                      <a:r>
                        <a:rPr lang="en-US" altLang="zh-CN" sz="2000"/>
                        <a:t>abs, fabs</a:t>
                      </a:r>
                    </a:p>
                  </a:txBody>
                  <a:tcPr/>
                </a:tc>
                <a:tc>
                  <a:txBody>
                    <a:bodyPr/>
                    <a:lstStyle/>
                    <a:p>
                      <a:pPr>
                        <a:buNone/>
                      </a:pPr>
                      <a:r>
                        <a:rPr lang="zh-CN" altLang="en-US" sz="2000"/>
                        <a:t>计算整数、浮点数或者复数的绝对值，对于非复数，可以使用更快的</a:t>
                      </a:r>
                      <a:r>
                        <a:rPr lang="en-US" altLang="zh-CN" sz="2000"/>
                        <a:t>fabs</a:t>
                      </a:r>
                    </a:p>
                  </a:txBody>
                  <a:tcPr/>
                </a:tc>
                <a:tc>
                  <a:txBody>
                    <a:bodyPr/>
                    <a:lstStyle/>
                    <a:p>
                      <a:pPr>
                        <a:buNone/>
                      </a:pPr>
                      <a:r>
                        <a:rPr lang="en-US" altLang="zh-CN" sz="2000"/>
                        <a:t>np.abs(arr)</a:t>
                      </a:r>
                    </a:p>
                    <a:p>
                      <a:pPr>
                        <a:buNone/>
                      </a:pPr>
                      <a:r>
                        <a:rPr lang="en-US" altLang="zh-CN" sz="2000"/>
                        <a:t>np.fabs(arr)</a:t>
                      </a:r>
                    </a:p>
                  </a:txBody>
                  <a:tcPr/>
                </a:tc>
                <a:extLst>
                  <a:ext uri="{0D108BD9-81ED-4DB2-BD59-A6C34878D82A}">
                    <a16:rowId xmlns:a16="http://schemas.microsoft.com/office/drawing/2014/main" val="10001"/>
                  </a:ext>
                </a:extLst>
              </a:tr>
              <a:tr h="381000">
                <a:tc>
                  <a:txBody>
                    <a:bodyPr/>
                    <a:lstStyle/>
                    <a:p>
                      <a:pPr>
                        <a:buNone/>
                      </a:pPr>
                      <a:r>
                        <a:rPr lang="en-US" altLang="zh-CN" sz="2000"/>
                        <a:t>sqrt</a:t>
                      </a:r>
                    </a:p>
                  </a:txBody>
                  <a:tcPr/>
                </a:tc>
                <a:tc>
                  <a:txBody>
                    <a:bodyPr/>
                    <a:lstStyle/>
                    <a:p>
                      <a:pPr>
                        <a:buNone/>
                      </a:pPr>
                      <a:r>
                        <a:rPr lang="zh-CN" altLang="en-US" sz="2000"/>
                        <a:t>计算各个元素的平方根，相当于</a:t>
                      </a:r>
                      <a:r>
                        <a:rPr lang="en-US" altLang="zh-CN" sz="2000"/>
                        <a:t>arr ** 0.5</a:t>
                      </a:r>
                      <a:r>
                        <a:rPr lang="zh-CN" altLang="en-US" sz="2000"/>
                        <a:t>， 要求</a:t>
                      </a:r>
                      <a:r>
                        <a:rPr lang="en-US" altLang="zh-CN" sz="2000"/>
                        <a:t>arr</a:t>
                      </a:r>
                      <a:r>
                        <a:rPr lang="zh-CN" altLang="en-US" sz="2000"/>
                        <a:t>的每个元素必须是非负数</a:t>
                      </a:r>
                    </a:p>
                  </a:txBody>
                  <a:tcPr/>
                </a:tc>
                <a:tc>
                  <a:txBody>
                    <a:bodyPr/>
                    <a:lstStyle/>
                    <a:p>
                      <a:pPr>
                        <a:buNone/>
                      </a:pPr>
                      <a:r>
                        <a:rPr lang="en-US" altLang="zh-CN" sz="2000"/>
                        <a:t>np.sqrt(arr)</a:t>
                      </a:r>
                    </a:p>
                  </a:txBody>
                  <a:tcPr/>
                </a:tc>
                <a:extLst>
                  <a:ext uri="{0D108BD9-81ED-4DB2-BD59-A6C34878D82A}">
                    <a16:rowId xmlns:a16="http://schemas.microsoft.com/office/drawing/2014/main" val="10002"/>
                  </a:ext>
                </a:extLst>
              </a:tr>
              <a:tr h="381000">
                <a:tc>
                  <a:txBody>
                    <a:bodyPr/>
                    <a:lstStyle/>
                    <a:p>
                      <a:pPr>
                        <a:buNone/>
                      </a:pPr>
                      <a:r>
                        <a:rPr lang="en-US" altLang="zh-CN" sz="2000"/>
                        <a:t>square</a:t>
                      </a:r>
                    </a:p>
                  </a:txBody>
                  <a:tcPr/>
                </a:tc>
                <a:tc>
                  <a:txBody>
                    <a:bodyPr/>
                    <a:lstStyle/>
                    <a:p>
                      <a:pPr>
                        <a:buNone/>
                      </a:pPr>
                      <a:r>
                        <a:rPr lang="zh-CN" altLang="en-US" sz="2000"/>
                        <a:t>计算各个元素的评分，相当于</a:t>
                      </a:r>
                      <a:r>
                        <a:rPr lang="en-US" altLang="zh-CN" sz="2000"/>
                        <a:t>arr ** 2</a:t>
                      </a:r>
                    </a:p>
                  </a:txBody>
                  <a:tcPr/>
                </a:tc>
                <a:tc>
                  <a:txBody>
                    <a:bodyPr/>
                    <a:lstStyle/>
                    <a:p>
                      <a:pPr>
                        <a:buNone/>
                      </a:pPr>
                      <a:r>
                        <a:rPr lang="en-US" altLang="zh-CN" sz="2000"/>
                        <a:t>np.square(arr)</a:t>
                      </a:r>
                    </a:p>
                  </a:txBody>
                  <a:tcPr/>
                </a:tc>
                <a:extLst>
                  <a:ext uri="{0D108BD9-81ED-4DB2-BD59-A6C34878D82A}">
                    <a16:rowId xmlns:a16="http://schemas.microsoft.com/office/drawing/2014/main" val="10003"/>
                  </a:ext>
                </a:extLst>
              </a:tr>
              <a:tr h="381000">
                <a:tc>
                  <a:txBody>
                    <a:bodyPr/>
                    <a:lstStyle/>
                    <a:p>
                      <a:pPr>
                        <a:buNone/>
                      </a:pPr>
                      <a:r>
                        <a:rPr lang="en-US" altLang="zh-CN" sz="2000" dirty="0" err="1"/>
                        <a:t>exp</a:t>
                      </a:r>
                      <a:endParaRPr lang="en-US" altLang="zh-CN" sz="2000" dirty="0"/>
                    </a:p>
                  </a:txBody>
                  <a:tcPr/>
                </a:tc>
                <a:tc>
                  <a:txBody>
                    <a:bodyPr/>
                    <a:lstStyle/>
                    <a:p>
                      <a:pPr>
                        <a:buNone/>
                      </a:pPr>
                      <a:r>
                        <a:rPr lang="zh-CN" altLang="en-US" sz="2000" dirty="0"/>
                        <a:t>计算各个元素的指数</a:t>
                      </a:r>
                      <a:r>
                        <a:rPr lang="en-US" altLang="zh-CN" sz="2000" dirty="0"/>
                        <a:t>e</a:t>
                      </a:r>
                      <a:r>
                        <a:rPr lang="zh-CN" altLang="en-US" sz="2000" dirty="0"/>
                        <a:t>的</a:t>
                      </a:r>
                      <a:r>
                        <a:rPr lang="en-US" altLang="zh-CN" sz="2000" dirty="0"/>
                        <a:t>x</a:t>
                      </a:r>
                      <a:r>
                        <a:rPr lang="zh-CN" altLang="en-US" sz="2000" dirty="0"/>
                        <a:t>次方</a:t>
                      </a:r>
                    </a:p>
                  </a:txBody>
                  <a:tcPr/>
                </a:tc>
                <a:tc>
                  <a:txBody>
                    <a:bodyPr/>
                    <a:lstStyle/>
                    <a:p>
                      <a:pPr>
                        <a:buNone/>
                      </a:pPr>
                      <a:r>
                        <a:rPr lang="en-US" altLang="zh-CN" sz="2000"/>
                        <a:t>np.exp(arr)</a:t>
                      </a:r>
                    </a:p>
                  </a:txBody>
                  <a:tcPr/>
                </a:tc>
                <a:extLst>
                  <a:ext uri="{0D108BD9-81ED-4DB2-BD59-A6C34878D82A}">
                    <a16:rowId xmlns:a16="http://schemas.microsoft.com/office/drawing/2014/main" val="10004"/>
                  </a:ext>
                </a:extLst>
              </a:tr>
              <a:tr h="381000">
                <a:tc>
                  <a:txBody>
                    <a:bodyPr/>
                    <a:lstStyle/>
                    <a:p>
                      <a:pPr>
                        <a:buNone/>
                      </a:pPr>
                      <a:r>
                        <a:rPr lang="en-US" altLang="zh-CN" sz="2000" dirty="0"/>
                        <a:t>log</a:t>
                      </a:r>
                      <a:r>
                        <a:rPr lang="zh-CN" altLang="en-US" sz="2000" dirty="0"/>
                        <a:t>、</a:t>
                      </a:r>
                      <a:r>
                        <a:rPr lang="en-US" altLang="zh-CN" sz="2000" dirty="0"/>
                        <a:t>log10</a:t>
                      </a:r>
                      <a:r>
                        <a:rPr lang="zh-CN" altLang="en-US" sz="2000" dirty="0"/>
                        <a:t>、</a:t>
                      </a:r>
                      <a:r>
                        <a:rPr lang="en-US" altLang="zh-CN" sz="2000" dirty="0"/>
                        <a:t>log2</a:t>
                      </a:r>
                      <a:r>
                        <a:rPr lang="zh-CN" altLang="en-US" sz="2000" dirty="0"/>
                        <a:t>、</a:t>
                      </a:r>
                      <a:r>
                        <a:rPr lang="en-US" altLang="zh-CN" sz="2000" dirty="0"/>
                        <a:t>log1p</a:t>
                      </a:r>
                    </a:p>
                  </a:txBody>
                  <a:tcPr/>
                </a:tc>
                <a:tc>
                  <a:txBody>
                    <a:bodyPr/>
                    <a:lstStyle/>
                    <a:p>
                      <a:pPr>
                        <a:buNone/>
                      </a:pPr>
                      <a:r>
                        <a:rPr lang="zh-CN" altLang="en-US" sz="2000" dirty="0"/>
                        <a:t>分别计算自然对数、底数为</a:t>
                      </a:r>
                      <a:r>
                        <a:rPr lang="en-US" altLang="zh-CN" sz="2000" dirty="0"/>
                        <a:t>10</a:t>
                      </a:r>
                      <a:r>
                        <a:rPr lang="zh-CN" altLang="en-US" sz="2000" dirty="0"/>
                        <a:t>的</a:t>
                      </a:r>
                      <a:r>
                        <a:rPr lang="en-US" altLang="zh-CN" sz="2000" dirty="0"/>
                        <a:t>log</a:t>
                      </a:r>
                      <a:r>
                        <a:rPr lang="zh-CN" altLang="en-US" sz="2000" dirty="0"/>
                        <a:t>、底数为</a:t>
                      </a:r>
                      <a:r>
                        <a:rPr lang="en-US" altLang="zh-CN" sz="2000" dirty="0"/>
                        <a:t>2</a:t>
                      </a:r>
                      <a:r>
                        <a:rPr lang="zh-CN" altLang="en-US" sz="2000" dirty="0"/>
                        <a:t>的</a:t>
                      </a:r>
                      <a:r>
                        <a:rPr lang="en-US" altLang="zh-CN" sz="2000" dirty="0"/>
                        <a:t>log</a:t>
                      </a:r>
                      <a:r>
                        <a:rPr lang="zh-CN" altLang="en-US" sz="2000" dirty="0"/>
                        <a:t>以及</a:t>
                      </a:r>
                      <a:r>
                        <a:rPr lang="en-US" altLang="zh-CN" sz="2000" dirty="0"/>
                        <a:t>log(1+x)</a:t>
                      </a:r>
                      <a:r>
                        <a:rPr lang="zh-CN" altLang="en-US" sz="2000" dirty="0"/>
                        <a:t>；要求</a:t>
                      </a:r>
                      <a:r>
                        <a:rPr lang="en-US" altLang="zh-CN" sz="2000" dirty="0" err="1"/>
                        <a:t>arr</a:t>
                      </a:r>
                      <a:r>
                        <a:rPr lang="zh-CN" altLang="en-US" sz="2000" dirty="0"/>
                        <a:t>中的每个元素必须为正数</a:t>
                      </a:r>
                    </a:p>
                  </a:txBody>
                  <a:tcPr/>
                </a:tc>
                <a:tc>
                  <a:txBody>
                    <a:bodyPr/>
                    <a:lstStyle/>
                    <a:p>
                      <a:pPr>
                        <a:buNone/>
                      </a:pPr>
                      <a:r>
                        <a:rPr lang="en-US" altLang="zh-CN" sz="2000" dirty="0"/>
                        <a:t>np.log(</a:t>
                      </a:r>
                      <a:r>
                        <a:rPr lang="en-US" altLang="zh-CN" sz="2000" dirty="0" err="1"/>
                        <a:t>arr</a:t>
                      </a:r>
                      <a:r>
                        <a:rPr lang="en-US" altLang="zh-CN" sz="2000" dirty="0"/>
                        <a:t>)</a:t>
                      </a:r>
                      <a:endParaRPr lang="zh-CN" altLang="en-US" sz="2000" dirty="0"/>
                    </a:p>
                    <a:p>
                      <a:pPr>
                        <a:buNone/>
                      </a:pPr>
                      <a:r>
                        <a:rPr lang="en-US" altLang="zh-CN" sz="2000" dirty="0">
                          <a:sym typeface="+mn-ea"/>
                        </a:rPr>
                        <a:t>np.</a:t>
                      </a:r>
                      <a:r>
                        <a:rPr lang="en-US" altLang="zh-CN" sz="2000" dirty="0"/>
                        <a:t>log10(</a:t>
                      </a:r>
                      <a:r>
                        <a:rPr lang="en-US" altLang="zh-CN" sz="2000" dirty="0" err="1"/>
                        <a:t>arr</a:t>
                      </a:r>
                      <a:r>
                        <a:rPr lang="en-US" altLang="zh-CN" sz="2000" dirty="0"/>
                        <a:t>)</a:t>
                      </a:r>
                    </a:p>
                    <a:p>
                      <a:pPr>
                        <a:buNone/>
                      </a:pPr>
                      <a:r>
                        <a:rPr lang="en-US" altLang="zh-CN" sz="2000" dirty="0">
                          <a:sym typeface="+mn-ea"/>
                        </a:rPr>
                        <a:t>np.</a:t>
                      </a:r>
                      <a:r>
                        <a:rPr lang="en-US" altLang="zh-CN" sz="2000" dirty="0"/>
                        <a:t>log2(</a:t>
                      </a:r>
                      <a:r>
                        <a:rPr lang="en-US" altLang="zh-CN" sz="2000" dirty="0" err="1"/>
                        <a:t>arr</a:t>
                      </a:r>
                      <a:r>
                        <a:rPr lang="en-US" altLang="zh-CN" sz="2000" dirty="0"/>
                        <a:t>)</a:t>
                      </a:r>
                    </a:p>
                    <a:p>
                      <a:pPr>
                        <a:buNone/>
                      </a:pPr>
                      <a:r>
                        <a:rPr lang="en-US" altLang="zh-CN" sz="2000" dirty="0">
                          <a:sym typeface="+mn-ea"/>
                        </a:rPr>
                        <a:t>np.</a:t>
                      </a:r>
                      <a:r>
                        <a:rPr lang="en-US" altLang="zh-CN" sz="2000" dirty="0"/>
                        <a:t>log1p(</a:t>
                      </a:r>
                      <a:r>
                        <a:rPr lang="en-US" altLang="zh-CN" sz="2000" dirty="0" err="1"/>
                        <a:t>arr</a:t>
                      </a:r>
                      <a:r>
                        <a:rPr lang="en-US" altLang="zh-CN" sz="2000" dirty="0"/>
                        <a:t>)</a:t>
                      </a:r>
                    </a:p>
                  </a:txBody>
                  <a:tcPr/>
                </a:tc>
                <a:extLst>
                  <a:ext uri="{0D108BD9-81ED-4DB2-BD59-A6C34878D82A}">
                    <a16:rowId xmlns:a16="http://schemas.microsoft.com/office/drawing/2014/main" val="10005"/>
                  </a:ext>
                </a:extLst>
              </a:tr>
              <a:tr h="381000">
                <a:tc>
                  <a:txBody>
                    <a:bodyPr/>
                    <a:lstStyle/>
                    <a:p>
                      <a:pPr>
                        <a:buNone/>
                      </a:pPr>
                      <a:r>
                        <a:rPr lang="en-US" altLang="zh-CN" sz="2000"/>
                        <a:t>sign</a:t>
                      </a:r>
                    </a:p>
                  </a:txBody>
                  <a:tcPr/>
                </a:tc>
                <a:tc>
                  <a:txBody>
                    <a:bodyPr/>
                    <a:lstStyle/>
                    <a:p>
                      <a:pPr>
                        <a:buNone/>
                      </a:pPr>
                      <a:r>
                        <a:rPr lang="zh-CN" altLang="en-US" sz="2000" dirty="0"/>
                        <a:t>计算各个元素的正负号</a:t>
                      </a:r>
                      <a:r>
                        <a:rPr lang="en-US" altLang="zh-CN" sz="2000" dirty="0"/>
                        <a:t>: 1 </a:t>
                      </a:r>
                      <a:r>
                        <a:rPr lang="zh-CN" altLang="en-US" sz="2000" dirty="0"/>
                        <a:t>正数，</a:t>
                      </a:r>
                      <a:r>
                        <a:rPr lang="en-US" altLang="zh-CN" sz="2000" dirty="0"/>
                        <a:t>0</a:t>
                      </a:r>
                      <a:r>
                        <a:rPr lang="zh-CN" altLang="en-US" sz="2000" dirty="0"/>
                        <a:t>：零，</a:t>
                      </a:r>
                      <a:r>
                        <a:rPr lang="en-US" altLang="zh-CN" sz="2000" dirty="0"/>
                        <a:t>-1</a:t>
                      </a:r>
                      <a:r>
                        <a:rPr lang="zh-CN" altLang="en-US" sz="2000" dirty="0"/>
                        <a:t>：负数</a:t>
                      </a:r>
                    </a:p>
                  </a:txBody>
                  <a:tcPr/>
                </a:tc>
                <a:tc>
                  <a:txBody>
                    <a:bodyPr/>
                    <a:lstStyle/>
                    <a:p>
                      <a:pPr>
                        <a:buNone/>
                      </a:pPr>
                      <a:r>
                        <a:rPr lang="en-US" altLang="zh-CN" sz="2000"/>
                        <a:t>np.sign(arr)</a:t>
                      </a:r>
                    </a:p>
                  </a:txBody>
                  <a:tcPr/>
                </a:tc>
                <a:extLst>
                  <a:ext uri="{0D108BD9-81ED-4DB2-BD59-A6C34878D82A}">
                    <a16:rowId xmlns:a16="http://schemas.microsoft.com/office/drawing/2014/main" val="10006"/>
                  </a:ext>
                </a:extLst>
              </a:tr>
              <a:tr h="381000">
                <a:tc>
                  <a:txBody>
                    <a:bodyPr/>
                    <a:lstStyle/>
                    <a:p>
                      <a:pPr>
                        <a:buNone/>
                      </a:pPr>
                      <a:r>
                        <a:rPr lang="en-US" altLang="zh-CN" sz="2000" dirty="0"/>
                        <a:t>ceil</a:t>
                      </a:r>
                    </a:p>
                  </a:txBody>
                  <a:tcPr/>
                </a:tc>
                <a:tc>
                  <a:txBody>
                    <a:bodyPr/>
                    <a:lstStyle/>
                    <a:p>
                      <a:pPr>
                        <a:buNone/>
                      </a:pPr>
                      <a:r>
                        <a:rPr lang="zh-CN" altLang="en-US" sz="2000"/>
                        <a:t>计算各个元素的</a:t>
                      </a:r>
                      <a:r>
                        <a:rPr lang="en-US" altLang="zh-CN" sz="2000"/>
                        <a:t>ceiling</a:t>
                      </a:r>
                      <a:r>
                        <a:rPr lang="zh-CN" altLang="en-US" sz="2000"/>
                        <a:t>值，即大于等于该值的最小整数</a:t>
                      </a:r>
                    </a:p>
                  </a:txBody>
                  <a:tcPr/>
                </a:tc>
                <a:tc>
                  <a:txBody>
                    <a:bodyPr/>
                    <a:lstStyle/>
                    <a:p>
                      <a:pPr>
                        <a:buNone/>
                      </a:pPr>
                      <a:r>
                        <a:rPr lang="en-US" altLang="zh-CN" sz="2000"/>
                        <a:t>np.ceil(arr)</a:t>
                      </a:r>
                    </a:p>
                  </a:txBody>
                  <a:tcPr/>
                </a:tc>
                <a:extLst>
                  <a:ext uri="{0D108BD9-81ED-4DB2-BD59-A6C34878D82A}">
                    <a16:rowId xmlns:a16="http://schemas.microsoft.com/office/drawing/2014/main" val="10007"/>
                  </a:ext>
                </a:extLst>
              </a:tr>
              <a:tr h="381000">
                <a:tc>
                  <a:txBody>
                    <a:bodyPr/>
                    <a:lstStyle/>
                    <a:p>
                      <a:pPr>
                        <a:buNone/>
                      </a:pPr>
                      <a:r>
                        <a:rPr lang="en-US" altLang="zh-CN" sz="2000" dirty="0"/>
                        <a:t>floor</a:t>
                      </a:r>
                    </a:p>
                  </a:txBody>
                  <a:tcPr/>
                </a:tc>
                <a:tc>
                  <a:txBody>
                    <a:bodyPr/>
                    <a:lstStyle/>
                    <a:p>
                      <a:pPr>
                        <a:buNone/>
                      </a:pPr>
                      <a:r>
                        <a:rPr lang="zh-CN" altLang="en-US" sz="2000"/>
                        <a:t>计算各个元素的</a:t>
                      </a:r>
                      <a:r>
                        <a:rPr lang="en-US" altLang="zh-CN" sz="2000"/>
                        <a:t>floor</a:t>
                      </a:r>
                      <a:r>
                        <a:rPr lang="zh-CN" altLang="en-US" sz="2000"/>
                        <a:t>值，即小于等于该值的最大整数</a:t>
                      </a:r>
                    </a:p>
                  </a:txBody>
                  <a:tcPr/>
                </a:tc>
                <a:tc>
                  <a:txBody>
                    <a:bodyPr/>
                    <a:lstStyle/>
                    <a:p>
                      <a:pPr>
                        <a:buNone/>
                      </a:pPr>
                      <a:r>
                        <a:rPr lang="en-US" altLang="zh-CN" sz="2000"/>
                        <a:t>np.floor(arr)</a:t>
                      </a:r>
                    </a:p>
                  </a:txBody>
                  <a:tcPr/>
                </a:tc>
                <a:extLst>
                  <a:ext uri="{0D108BD9-81ED-4DB2-BD59-A6C34878D82A}">
                    <a16:rowId xmlns:a16="http://schemas.microsoft.com/office/drawing/2014/main" val="10008"/>
                  </a:ext>
                </a:extLst>
              </a:tr>
              <a:tr h="381000">
                <a:tc>
                  <a:txBody>
                    <a:bodyPr/>
                    <a:lstStyle/>
                    <a:p>
                      <a:pPr>
                        <a:buNone/>
                      </a:pPr>
                      <a:r>
                        <a:rPr lang="en-US" altLang="zh-CN" sz="2000"/>
                        <a:t>rint</a:t>
                      </a:r>
                    </a:p>
                  </a:txBody>
                  <a:tcPr/>
                </a:tc>
                <a:tc>
                  <a:txBody>
                    <a:bodyPr/>
                    <a:lstStyle/>
                    <a:p>
                      <a:pPr>
                        <a:buNone/>
                      </a:pPr>
                      <a:r>
                        <a:rPr lang="zh-CN" altLang="en-US" sz="2000" dirty="0"/>
                        <a:t>将各个元素值四舍五入到最接近的整数，保留</a:t>
                      </a:r>
                      <a:r>
                        <a:rPr lang="en-US" altLang="zh-CN" sz="2000" dirty="0" err="1"/>
                        <a:t>dtype</a:t>
                      </a:r>
                      <a:r>
                        <a:rPr lang="zh-CN" altLang="en-US" sz="2000" dirty="0"/>
                        <a:t>的类型</a:t>
                      </a:r>
                    </a:p>
                  </a:txBody>
                  <a:tcPr/>
                </a:tc>
                <a:tc>
                  <a:txBody>
                    <a:bodyPr/>
                    <a:lstStyle/>
                    <a:p>
                      <a:pPr>
                        <a:buNone/>
                      </a:pPr>
                      <a:r>
                        <a:rPr lang="en-US" altLang="zh-CN" sz="2000" dirty="0" err="1"/>
                        <a:t>np.rint</a:t>
                      </a:r>
                      <a:r>
                        <a:rPr lang="en-US" altLang="zh-CN" sz="2000" dirty="0"/>
                        <a:t>(</a:t>
                      </a:r>
                      <a:r>
                        <a:rPr lang="en-US" altLang="zh-CN" sz="2000" dirty="0" err="1"/>
                        <a:t>arr</a:t>
                      </a:r>
                      <a:r>
                        <a:rPr lang="en-US" altLang="zh-CN" sz="2000" dirty="0"/>
                        <a:t>)</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通用函数</a:t>
            </a:r>
            <a:r>
              <a:rPr lang="en-US" altLang="zh-CN">
                <a:sym typeface="+mn-ea"/>
              </a:rPr>
              <a:t>/</a:t>
            </a:r>
            <a:r>
              <a:rPr lang="zh-CN" altLang="en-US">
                <a:sym typeface="+mn-ea"/>
              </a:rPr>
              <a:t>常用函数</a:t>
            </a:r>
            <a:r>
              <a:rPr lang="en-US" altLang="zh-CN">
                <a:sym typeface="+mn-ea"/>
              </a:rPr>
              <a:t>(</a:t>
            </a:r>
            <a:r>
              <a:rPr lang="zh-CN" altLang="en-US">
                <a:sym typeface="+mn-ea"/>
              </a:rPr>
              <a:t>一元函数</a:t>
            </a:r>
            <a:r>
              <a:rPr lang="en-US" altLang="zh-CN">
                <a:sym typeface="+mn-ea"/>
              </a:rPr>
              <a:t>)</a:t>
            </a:r>
          </a:p>
        </p:txBody>
      </p:sp>
      <p:graphicFrame>
        <p:nvGraphicFramePr>
          <p:cNvPr id="2" name="表格 1"/>
          <p:cNvGraphicFramePr/>
          <p:nvPr/>
        </p:nvGraphicFramePr>
        <p:xfrm>
          <a:off x="560070" y="1320800"/>
          <a:ext cx="11069955" cy="3901440"/>
        </p:xfrm>
        <a:graphic>
          <a:graphicData uri="http://schemas.openxmlformats.org/drawingml/2006/table">
            <a:tbl>
              <a:tblPr firstRow="1" bandRow="1">
                <a:tableStyleId>{00A15C55-8517-42AA-B614-E9B94910E393}</a:tableStyleId>
              </a:tblPr>
              <a:tblGrid>
                <a:gridCol w="2072005">
                  <a:extLst>
                    <a:ext uri="{9D8B030D-6E8A-4147-A177-3AD203B41FA5}">
                      <a16:colId xmlns:a16="http://schemas.microsoft.com/office/drawing/2014/main" val="20000"/>
                    </a:ext>
                  </a:extLst>
                </a:gridCol>
                <a:gridCol w="7112635">
                  <a:extLst>
                    <a:ext uri="{9D8B030D-6E8A-4147-A177-3AD203B41FA5}">
                      <a16:colId xmlns:a16="http://schemas.microsoft.com/office/drawing/2014/main" val="20001"/>
                    </a:ext>
                  </a:extLst>
                </a:gridCol>
                <a:gridCol w="1885315">
                  <a:extLst>
                    <a:ext uri="{9D8B030D-6E8A-4147-A177-3AD203B41FA5}">
                      <a16:colId xmlns:a16="http://schemas.microsoft.com/office/drawing/2014/main" val="20002"/>
                    </a:ext>
                  </a:extLst>
                </a:gridCol>
              </a:tblGrid>
              <a:tr h="381000">
                <a:tc>
                  <a:txBody>
                    <a:bodyPr/>
                    <a:lstStyle/>
                    <a:p>
                      <a:pPr>
                        <a:buNone/>
                      </a:pPr>
                      <a:r>
                        <a:rPr lang="zh-CN" altLang="en-US" sz="2000"/>
                        <a:t>一元</a:t>
                      </a:r>
                      <a:r>
                        <a:rPr lang="en-US" altLang="zh-CN" sz="2000"/>
                        <a:t>ufunc</a:t>
                      </a:r>
                    </a:p>
                  </a:txBody>
                  <a:tcPr/>
                </a:tc>
                <a:tc>
                  <a:txBody>
                    <a:bodyPr/>
                    <a:lstStyle/>
                    <a:p>
                      <a:pPr>
                        <a:buNone/>
                      </a:pPr>
                      <a:r>
                        <a:rPr lang="zh-CN" altLang="en-US" sz="2000"/>
                        <a:t>描述</a:t>
                      </a:r>
                    </a:p>
                  </a:txBody>
                  <a:tcPr/>
                </a:tc>
                <a:tc>
                  <a:txBody>
                    <a:bodyPr/>
                    <a:lstStyle/>
                    <a:p>
                      <a:pPr>
                        <a:buNone/>
                      </a:pPr>
                      <a:r>
                        <a:rPr lang="zh-CN" altLang="en-US" sz="2000"/>
                        <a:t>调用方式</a:t>
                      </a:r>
                    </a:p>
                  </a:txBody>
                  <a:tcPr/>
                </a:tc>
                <a:extLst>
                  <a:ext uri="{0D108BD9-81ED-4DB2-BD59-A6C34878D82A}">
                    <a16:rowId xmlns:a16="http://schemas.microsoft.com/office/drawing/2014/main" val="10000"/>
                  </a:ext>
                </a:extLst>
              </a:tr>
              <a:tr h="381000">
                <a:tc>
                  <a:txBody>
                    <a:bodyPr/>
                    <a:lstStyle/>
                    <a:p>
                      <a:pPr>
                        <a:buNone/>
                      </a:pPr>
                      <a:r>
                        <a:rPr lang="en-US" altLang="zh-CN" sz="2000"/>
                        <a:t>modf</a:t>
                      </a:r>
                    </a:p>
                  </a:txBody>
                  <a:tcPr/>
                </a:tc>
                <a:tc>
                  <a:txBody>
                    <a:bodyPr/>
                    <a:lstStyle/>
                    <a:p>
                      <a:pPr>
                        <a:buNone/>
                      </a:pPr>
                      <a:r>
                        <a:rPr lang="zh-CN" altLang="en-US" sz="2000"/>
                        <a:t>将数组中元素的小数位和整数位以两部分独立数组的形式返回</a:t>
                      </a:r>
                    </a:p>
                  </a:txBody>
                  <a:tcPr/>
                </a:tc>
                <a:tc>
                  <a:txBody>
                    <a:bodyPr/>
                    <a:lstStyle/>
                    <a:p>
                      <a:pPr>
                        <a:buNone/>
                      </a:pPr>
                      <a:r>
                        <a:rPr lang="en-US" altLang="zh-CN" sz="2000"/>
                        <a:t>np.modf(arr)</a:t>
                      </a:r>
                    </a:p>
                  </a:txBody>
                  <a:tcPr/>
                </a:tc>
                <a:extLst>
                  <a:ext uri="{0D108BD9-81ED-4DB2-BD59-A6C34878D82A}">
                    <a16:rowId xmlns:a16="http://schemas.microsoft.com/office/drawing/2014/main" val="10001"/>
                  </a:ext>
                </a:extLst>
              </a:tr>
              <a:tr h="394970">
                <a:tc>
                  <a:txBody>
                    <a:bodyPr/>
                    <a:lstStyle/>
                    <a:p>
                      <a:pPr>
                        <a:buNone/>
                      </a:pPr>
                      <a:r>
                        <a:rPr lang="en-US" altLang="zh-CN" sz="2000" dirty="0" err="1"/>
                        <a:t>isnan</a:t>
                      </a:r>
                      <a:endParaRPr lang="en-US" altLang="zh-CN" sz="2000" dirty="0"/>
                    </a:p>
                  </a:txBody>
                  <a:tcPr/>
                </a:tc>
                <a:tc>
                  <a:txBody>
                    <a:bodyPr/>
                    <a:lstStyle/>
                    <a:p>
                      <a:pPr>
                        <a:buNone/>
                      </a:pPr>
                      <a:r>
                        <a:rPr lang="zh-CN" altLang="en-US" sz="2000"/>
                        <a:t>返回一个表示</a:t>
                      </a:r>
                      <a:r>
                        <a:rPr lang="en-US" altLang="zh-CN" sz="2000"/>
                        <a:t>“</a:t>
                      </a:r>
                      <a:r>
                        <a:rPr lang="zh-CN" altLang="en-US" sz="2000"/>
                        <a:t>那些值是</a:t>
                      </a:r>
                      <a:r>
                        <a:rPr lang="en-US" altLang="zh-CN" sz="2000"/>
                        <a:t>NaN(</a:t>
                      </a:r>
                      <a:r>
                        <a:rPr lang="zh-CN" altLang="en-US" sz="2000"/>
                        <a:t>不是一个数字</a:t>
                      </a:r>
                      <a:r>
                        <a:rPr lang="en-US" altLang="zh-CN" sz="2000"/>
                        <a:t>)”</a:t>
                      </a:r>
                      <a:r>
                        <a:rPr lang="zh-CN" altLang="en-US" sz="2000"/>
                        <a:t>的布尔类型数组</a:t>
                      </a:r>
                    </a:p>
                  </a:txBody>
                  <a:tcPr/>
                </a:tc>
                <a:tc>
                  <a:txBody>
                    <a:bodyPr/>
                    <a:lstStyle/>
                    <a:p>
                      <a:pPr>
                        <a:buNone/>
                      </a:pPr>
                      <a:r>
                        <a:rPr lang="en-US" altLang="zh-CN" sz="2000"/>
                        <a:t>np.isnan(arr)</a:t>
                      </a:r>
                    </a:p>
                  </a:txBody>
                  <a:tcPr/>
                </a:tc>
                <a:extLst>
                  <a:ext uri="{0D108BD9-81ED-4DB2-BD59-A6C34878D82A}">
                    <a16:rowId xmlns:a16="http://schemas.microsoft.com/office/drawing/2014/main" val="10002"/>
                  </a:ext>
                </a:extLst>
              </a:tr>
              <a:tr h="701040">
                <a:tc>
                  <a:txBody>
                    <a:bodyPr/>
                    <a:lstStyle/>
                    <a:p>
                      <a:pPr>
                        <a:buNone/>
                      </a:pPr>
                      <a:r>
                        <a:rPr lang="en-US" altLang="zh-CN" sz="2000" dirty="0" err="1"/>
                        <a:t>isfinite</a:t>
                      </a:r>
                      <a:r>
                        <a:rPr lang="zh-CN" altLang="en-US" sz="2000" dirty="0"/>
                        <a:t>、</a:t>
                      </a:r>
                      <a:r>
                        <a:rPr lang="en-US" altLang="zh-CN" sz="2000" dirty="0" err="1"/>
                        <a:t>isinf</a:t>
                      </a:r>
                      <a:endParaRPr lang="en-US" altLang="zh-CN" sz="2000" dirty="0"/>
                    </a:p>
                  </a:txBody>
                  <a:tcPr/>
                </a:tc>
                <a:tc>
                  <a:txBody>
                    <a:bodyPr/>
                    <a:lstStyle/>
                    <a:p>
                      <a:pPr>
                        <a:buNone/>
                      </a:pPr>
                      <a:r>
                        <a:rPr lang="zh-CN" altLang="en-US" sz="2000"/>
                        <a:t>分别一个表示</a:t>
                      </a:r>
                      <a:r>
                        <a:rPr lang="en-US" altLang="zh-CN" sz="2000"/>
                        <a:t>”</a:t>
                      </a:r>
                      <a:r>
                        <a:rPr lang="zh-CN" altLang="en-US" sz="2000"/>
                        <a:t>那些元素是有穷的</a:t>
                      </a:r>
                      <a:r>
                        <a:rPr lang="en-US" altLang="zh-CN" sz="2000"/>
                        <a:t>(</a:t>
                      </a:r>
                      <a:r>
                        <a:rPr lang="zh-CN" altLang="en-US" sz="2000"/>
                        <a:t>非</a:t>
                      </a:r>
                      <a:r>
                        <a:rPr lang="en-US" altLang="zh-CN" sz="2000"/>
                        <a:t>inf</a:t>
                      </a:r>
                      <a:r>
                        <a:rPr lang="zh-CN" altLang="en-US" sz="2000"/>
                        <a:t>、非</a:t>
                      </a:r>
                      <a:r>
                        <a:rPr lang="en-US" altLang="zh-CN" sz="2000"/>
                        <a:t>NaN)”</a:t>
                      </a:r>
                      <a:r>
                        <a:rPr lang="zh-CN" altLang="en-US" sz="2000"/>
                        <a:t>或者</a:t>
                      </a:r>
                      <a:r>
                        <a:rPr lang="en-US" altLang="zh-CN" sz="2000"/>
                        <a:t>“</a:t>
                      </a:r>
                      <a:r>
                        <a:rPr lang="zh-CN" altLang="en-US" sz="2000"/>
                        <a:t>那些元素是无穷的</a:t>
                      </a:r>
                      <a:r>
                        <a:rPr lang="en-US" altLang="zh-CN" sz="2000"/>
                        <a:t>”</a:t>
                      </a:r>
                      <a:r>
                        <a:rPr lang="zh-CN" altLang="en-US" sz="2000"/>
                        <a:t>的布尔型数组</a:t>
                      </a:r>
                    </a:p>
                  </a:txBody>
                  <a:tcPr/>
                </a:tc>
                <a:tc>
                  <a:txBody>
                    <a:bodyPr/>
                    <a:lstStyle/>
                    <a:p>
                      <a:pPr>
                        <a:buNone/>
                      </a:pPr>
                      <a:r>
                        <a:rPr lang="en-US" altLang="zh-CN" sz="2000"/>
                        <a:t>np.isfinite(arr)</a:t>
                      </a:r>
                    </a:p>
                    <a:p>
                      <a:pPr>
                        <a:buNone/>
                      </a:pPr>
                      <a:r>
                        <a:rPr lang="en-US" altLang="zh-CN" sz="2000"/>
                        <a:t>np.isinf(arr)</a:t>
                      </a:r>
                    </a:p>
                  </a:txBody>
                  <a:tcPr/>
                </a:tc>
                <a:extLst>
                  <a:ext uri="{0D108BD9-81ED-4DB2-BD59-A6C34878D82A}">
                    <a16:rowId xmlns:a16="http://schemas.microsoft.com/office/drawing/2014/main" val="10003"/>
                  </a:ext>
                </a:extLst>
              </a:tr>
              <a:tr h="381000">
                <a:tc>
                  <a:txBody>
                    <a:bodyPr/>
                    <a:lstStyle/>
                    <a:p>
                      <a:pPr>
                        <a:buNone/>
                      </a:pPr>
                      <a:r>
                        <a:rPr lang="en-US" altLang="zh-CN" sz="2000" dirty="0"/>
                        <a:t>cos</a:t>
                      </a:r>
                      <a:r>
                        <a:rPr lang="zh-CN" altLang="en-US" sz="2000" dirty="0"/>
                        <a:t>、</a:t>
                      </a:r>
                      <a:r>
                        <a:rPr lang="en-US" altLang="zh-CN" sz="2000" dirty="0" err="1"/>
                        <a:t>cosh</a:t>
                      </a:r>
                      <a:r>
                        <a:rPr lang="zh-CN" altLang="en-US" sz="2000" dirty="0"/>
                        <a:t>、</a:t>
                      </a:r>
                      <a:r>
                        <a:rPr lang="en-US" altLang="zh-CN" sz="2000" dirty="0"/>
                        <a:t>sin</a:t>
                      </a:r>
                      <a:r>
                        <a:rPr lang="zh-CN" altLang="en-US" sz="2000" dirty="0"/>
                        <a:t>、</a:t>
                      </a:r>
                      <a:r>
                        <a:rPr lang="en-US" altLang="zh-CN" sz="2000" dirty="0" err="1"/>
                        <a:t>sinh</a:t>
                      </a:r>
                      <a:r>
                        <a:rPr lang="zh-CN" altLang="en-US" sz="2000" dirty="0"/>
                        <a:t>、</a:t>
                      </a:r>
                      <a:r>
                        <a:rPr lang="en-US" altLang="zh-CN" sz="2000" dirty="0"/>
                        <a:t>tan</a:t>
                      </a:r>
                      <a:r>
                        <a:rPr lang="zh-CN" altLang="en-US" sz="2000" dirty="0"/>
                        <a:t>、</a:t>
                      </a:r>
                      <a:r>
                        <a:rPr lang="en-US" altLang="zh-CN" sz="2000" dirty="0" err="1"/>
                        <a:t>tanh</a:t>
                      </a:r>
                      <a:endParaRPr lang="en-US" altLang="zh-CN" sz="2000" dirty="0"/>
                    </a:p>
                  </a:txBody>
                  <a:tcPr/>
                </a:tc>
                <a:tc>
                  <a:txBody>
                    <a:bodyPr/>
                    <a:lstStyle/>
                    <a:p>
                      <a:pPr>
                        <a:buNone/>
                      </a:pPr>
                      <a:r>
                        <a:rPr lang="zh-CN" altLang="en-US" sz="2000" dirty="0"/>
                        <a:t>普通以及双曲型三角函数</a:t>
                      </a:r>
                    </a:p>
                  </a:txBody>
                  <a:tcPr/>
                </a:tc>
                <a:tc>
                  <a:txBody>
                    <a:bodyPr/>
                    <a:lstStyle/>
                    <a:p>
                      <a:pPr>
                        <a:buNone/>
                      </a:pPr>
                      <a:r>
                        <a:rPr lang="en-US" altLang="zh-CN" sz="2000"/>
                        <a:t>np.cos(arr)</a:t>
                      </a:r>
                    </a:p>
                    <a:p>
                      <a:pPr>
                        <a:buNone/>
                      </a:pPr>
                      <a:r>
                        <a:rPr lang="en-US" altLang="zh-CN" sz="2000"/>
                        <a:t>np.sin(arr)</a:t>
                      </a:r>
                    </a:p>
                    <a:p>
                      <a:pPr>
                        <a:buNone/>
                      </a:pPr>
                      <a:r>
                        <a:rPr lang="en-US" altLang="zh-CN" sz="2000"/>
                        <a:t>np.tan(arr)</a:t>
                      </a:r>
                    </a:p>
                  </a:txBody>
                  <a:tcPr/>
                </a:tc>
                <a:extLst>
                  <a:ext uri="{0D108BD9-81ED-4DB2-BD59-A6C34878D82A}">
                    <a16:rowId xmlns:a16="http://schemas.microsoft.com/office/drawing/2014/main" val="10004"/>
                  </a:ext>
                </a:extLst>
              </a:tr>
              <a:tr h="381000">
                <a:tc>
                  <a:txBody>
                    <a:bodyPr/>
                    <a:lstStyle/>
                    <a:p>
                      <a:pPr>
                        <a:buNone/>
                      </a:pPr>
                      <a:r>
                        <a:rPr lang="en-US" altLang="zh-CN" sz="2000"/>
                        <a:t>arccos</a:t>
                      </a:r>
                      <a:r>
                        <a:rPr lang="zh-CN" altLang="en-US" sz="2000"/>
                        <a:t>、</a:t>
                      </a:r>
                      <a:r>
                        <a:rPr lang="en-US" altLang="zh-CN" sz="2000"/>
                        <a:t>arccosh</a:t>
                      </a:r>
                      <a:r>
                        <a:rPr lang="zh-CN" altLang="en-US" sz="2000"/>
                        <a:t>、</a:t>
                      </a:r>
                      <a:r>
                        <a:rPr lang="en-US" altLang="zh-CN" sz="2000"/>
                        <a:t>arcsin</a:t>
                      </a:r>
                      <a:r>
                        <a:rPr lang="zh-CN" altLang="en-US" sz="2000"/>
                        <a:t>、</a:t>
                      </a:r>
                      <a:r>
                        <a:rPr lang="en-US" altLang="zh-CN" sz="2000"/>
                        <a:t>arcsinh</a:t>
                      </a:r>
                      <a:r>
                        <a:rPr lang="zh-CN" altLang="en-US" sz="2000"/>
                        <a:t>、</a:t>
                      </a:r>
                      <a:r>
                        <a:rPr lang="en-US" altLang="zh-CN" sz="2000"/>
                        <a:t>arctan</a:t>
                      </a:r>
                      <a:r>
                        <a:rPr lang="zh-CN" altLang="en-US" sz="2000"/>
                        <a:t>、</a:t>
                      </a:r>
                      <a:r>
                        <a:rPr lang="en-US" altLang="zh-CN" sz="2000"/>
                        <a:t>arctanh</a:t>
                      </a:r>
                    </a:p>
                  </a:txBody>
                  <a:tcPr/>
                </a:tc>
                <a:tc>
                  <a:txBody>
                    <a:bodyPr/>
                    <a:lstStyle/>
                    <a:p>
                      <a:pPr>
                        <a:buNone/>
                      </a:pPr>
                      <a:r>
                        <a:rPr lang="zh-CN" altLang="en-US" sz="2000"/>
                        <a:t>反三角函数</a:t>
                      </a:r>
                    </a:p>
                  </a:txBody>
                  <a:tcPr/>
                </a:tc>
                <a:tc>
                  <a:txBody>
                    <a:bodyPr/>
                    <a:lstStyle/>
                    <a:p>
                      <a:pPr>
                        <a:buNone/>
                      </a:pPr>
                      <a:r>
                        <a:rPr lang="en-US" altLang="zh-CN" sz="2000" dirty="0" err="1"/>
                        <a:t>np.arccos</a:t>
                      </a:r>
                      <a:r>
                        <a:rPr lang="en-US" altLang="zh-CN" sz="2000" dirty="0"/>
                        <a:t>(</a:t>
                      </a:r>
                      <a:r>
                        <a:rPr lang="en-US" altLang="zh-CN" sz="2000" dirty="0" err="1"/>
                        <a:t>arr</a:t>
                      </a:r>
                      <a:r>
                        <a:rPr lang="en-US" altLang="zh-CN" sz="2000" dirty="0"/>
                        <a:t>)</a:t>
                      </a:r>
                    </a:p>
                    <a:p>
                      <a:pPr>
                        <a:buNone/>
                      </a:pPr>
                      <a:r>
                        <a:rPr lang="en-US" altLang="zh-CN" sz="2000" dirty="0" err="1"/>
                        <a:t>np.arrsin</a:t>
                      </a:r>
                      <a:r>
                        <a:rPr lang="en-US" altLang="zh-CN" sz="2000" dirty="0"/>
                        <a:t>(</a:t>
                      </a:r>
                      <a:r>
                        <a:rPr lang="en-US" altLang="zh-CN" sz="2000" dirty="0" err="1"/>
                        <a:t>arr</a:t>
                      </a:r>
                      <a:r>
                        <a:rPr lang="en-US" altLang="zh-CN" sz="2000" dirty="0"/>
                        <a:t>)</a:t>
                      </a:r>
                    </a:p>
                    <a:p>
                      <a:pPr>
                        <a:buNone/>
                      </a:pPr>
                      <a:r>
                        <a:rPr lang="en-US" altLang="zh-CN" sz="2000" dirty="0" err="1"/>
                        <a:t>np.arrtan</a:t>
                      </a:r>
                      <a:r>
                        <a:rPr lang="en-US" altLang="zh-CN" sz="2000" dirty="0"/>
                        <a:t>(</a:t>
                      </a:r>
                      <a:r>
                        <a:rPr lang="en-US" altLang="zh-CN" sz="2000" dirty="0" err="1"/>
                        <a:t>arr</a:t>
                      </a:r>
                      <a:r>
                        <a:rPr lang="en-US" altLang="zh-CN" sz="2000" dirty="0"/>
                        <a:t>)</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通用函数</a:t>
            </a:r>
            <a:r>
              <a:rPr lang="en-US" altLang="zh-CN">
                <a:sym typeface="+mn-ea"/>
              </a:rPr>
              <a:t>/</a:t>
            </a:r>
            <a:r>
              <a:rPr lang="zh-CN" altLang="en-US">
                <a:sym typeface="+mn-ea"/>
              </a:rPr>
              <a:t>常用函数</a:t>
            </a:r>
            <a:r>
              <a:rPr lang="en-US" altLang="zh-CN">
                <a:sym typeface="+mn-ea"/>
              </a:rPr>
              <a:t>(</a:t>
            </a:r>
            <a:r>
              <a:rPr lang="zh-CN" altLang="en-US">
                <a:sym typeface="+mn-ea"/>
              </a:rPr>
              <a:t>一元函数</a:t>
            </a:r>
            <a:r>
              <a:rPr lang="en-US" altLang="zh-CN">
                <a:sym typeface="+mn-ea"/>
              </a:rPr>
              <a:t>)</a:t>
            </a:r>
          </a:p>
        </p:txBody>
      </p:sp>
      <p:pic>
        <p:nvPicPr>
          <p:cNvPr id="2" name="图片 1"/>
          <p:cNvPicPr>
            <a:picLocks noChangeAspect="1"/>
          </p:cNvPicPr>
          <p:nvPr/>
        </p:nvPicPr>
        <p:blipFill>
          <a:blip r:embed="rId2"/>
          <a:stretch>
            <a:fillRect/>
          </a:stretch>
        </p:blipFill>
        <p:spPr>
          <a:xfrm>
            <a:off x="1270670" y="837506"/>
            <a:ext cx="9649072" cy="597074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通用函数</a:t>
            </a:r>
            <a:r>
              <a:rPr lang="en-US" altLang="zh-CN">
                <a:sym typeface="+mn-ea"/>
              </a:rPr>
              <a:t>/</a:t>
            </a:r>
            <a:r>
              <a:rPr lang="zh-CN" altLang="en-US">
                <a:sym typeface="+mn-ea"/>
              </a:rPr>
              <a:t>常用函数</a:t>
            </a:r>
            <a:r>
              <a:rPr lang="en-US" altLang="zh-CN">
                <a:sym typeface="+mn-ea"/>
              </a:rPr>
              <a:t>(</a:t>
            </a:r>
            <a:r>
              <a:rPr lang="zh-CN" altLang="en-US">
                <a:sym typeface="+mn-ea"/>
              </a:rPr>
              <a:t>一元函数</a:t>
            </a:r>
            <a:r>
              <a:rPr lang="en-US" altLang="zh-CN">
                <a:sym typeface="+mn-ea"/>
              </a:rPr>
              <a:t>)</a:t>
            </a:r>
          </a:p>
        </p:txBody>
      </p:sp>
      <p:pic>
        <p:nvPicPr>
          <p:cNvPr id="4" name="图片 3"/>
          <p:cNvPicPr>
            <a:picLocks noChangeAspect="1"/>
          </p:cNvPicPr>
          <p:nvPr/>
        </p:nvPicPr>
        <p:blipFill>
          <a:blip r:embed="rId2"/>
          <a:stretch>
            <a:fillRect/>
          </a:stretch>
        </p:blipFill>
        <p:spPr>
          <a:xfrm>
            <a:off x="694606" y="1197546"/>
            <a:ext cx="11125200" cy="42672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ndarray-</a:t>
            </a:r>
            <a:r>
              <a:rPr lang="zh-CN" altLang="en-US">
                <a:sym typeface="+mn-ea"/>
              </a:rPr>
              <a:t>通用函数</a:t>
            </a:r>
            <a:r>
              <a:rPr lang="en-US" altLang="zh-CN">
                <a:sym typeface="+mn-ea"/>
              </a:rPr>
              <a:t>/</a:t>
            </a:r>
            <a:r>
              <a:rPr lang="zh-CN" altLang="en-US">
                <a:sym typeface="+mn-ea"/>
              </a:rPr>
              <a:t>常用函数</a:t>
            </a:r>
            <a:r>
              <a:rPr lang="en-US" altLang="zh-CN">
                <a:sym typeface="+mn-ea"/>
              </a:rPr>
              <a:t>(</a:t>
            </a:r>
            <a:r>
              <a:rPr lang="zh-CN" altLang="en-US">
                <a:sym typeface="+mn-ea"/>
              </a:rPr>
              <a:t>二元函数</a:t>
            </a:r>
            <a:r>
              <a:rPr lang="en-US" altLang="zh-CN">
                <a:sym typeface="+mn-ea"/>
              </a:rPr>
              <a:t>)</a:t>
            </a:r>
          </a:p>
        </p:txBody>
      </p:sp>
      <p:graphicFrame>
        <p:nvGraphicFramePr>
          <p:cNvPr id="2" name="表格 1"/>
          <p:cNvGraphicFramePr/>
          <p:nvPr>
            <p:extLst>
              <p:ext uri="{D42A27DB-BD31-4B8C-83A1-F6EECF244321}">
                <p14:modId xmlns:p14="http://schemas.microsoft.com/office/powerpoint/2010/main" val="981792063"/>
              </p:ext>
            </p:extLst>
          </p:nvPr>
        </p:nvGraphicFramePr>
        <p:xfrm>
          <a:off x="560070" y="1320800"/>
          <a:ext cx="11069955" cy="4206240"/>
        </p:xfrm>
        <a:graphic>
          <a:graphicData uri="http://schemas.openxmlformats.org/drawingml/2006/table">
            <a:tbl>
              <a:tblPr firstRow="1" bandRow="1">
                <a:tableStyleId>{00A15C55-8517-42AA-B614-E9B94910E393}</a:tableStyleId>
              </a:tblPr>
              <a:tblGrid>
                <a:gridCol w="2072005">
                  <a:extLst>
                    <a:ext uri="{9D8B030D-6E8A-4147-A177-3AD203B41FA5}">
                      <a16:colId xmlns:a16="http://schemas.microsoft.com/office/drawing/2014/main" val="20000"/>
                    </a:ext>
                  </a:extLst>
                </a:gridCol>
                <a:gridCol w="6072505">
                  <a:extLst>
                    <a:ext uri="{9D8B030D-6E8A-4147-A177-3AD203B41FA5}">
                      <a16:colId xmlns:a16="http://schemas.microsoft.com/office/drawing/2014/main" val="20001"/>
                    </a:ext>
                  </a:extLst>
                </a:gridCol>
                <a:gridCol w="2925445">
                  <a:extLst>
                    <a:ext uri="{9D8B030D-6E8A-4147-A177-3AD203B41FA5}">
                      <a16:colId xmlns:a16="http://schemas.microsoft.com/office/drawing/2014/main" val="20002"/>
                    </a:ext>
                  </a:extLst>
                </a:gridCol>
              </a:tblGrid>
              <a:tr h="381000">
                <a:tc>
                  <a:txBody>
                    <a:bodyPr/>
                    <a:lstStyle/>
                    <a:p>
                      <a:pPr>
                        <a:buNone/>
                      </a:pPr>
                      <a:r>
                        <a:rPr lang="zh-CN" altLang="en-US" sz="2000"/>
                        <a:t>二元</a:t>
                      </a:r>
                      <a:r>
                        <a:rPr lang="en-US" altLang="zh-CN" sz="2000"/>
                        <a:t>ufunc</a:t>
                      </a:r>
                    </a:p>
                  </a:txBody>
                  <a:tcPr/>
                </a:tc>
                <a:tc>
                  <a:txBody>
                    <a:bodyPr/>
                    <a:lstStyle/>
                    <a:p>
                      <a:pPr>
                        <a:buNone/>
                      </a:pPr>
                      <a:r>
                        <a:rPr lang="zh-CN" altLang="en-US" sz="2000"/>
                        <a:t>描述</a:t>
                      </a:r>
                    </a:p>
                  </a:txBody>
                  <a:tcPr/>
                </a:tc>
                <a:tc>
                  <a:txBody>
                    <a:bodyPr/>
                    <a:lstStyle/>
                    <a:p>
                      <a:pPr>
                        <a:buNone/>
                      </a:pPr>
                      <a:r>
                        <a:rPr lang="zh-CN" altLang="en-US" sz="2000"/>
                        <a:t>调用方式</a:t>
                      </a:r>
                    </a:p>
                  </a:txBody>
                  <a:tcPr/>
                </a:tc>
                <a:extLst>
                  <a:ext uri="{0D108BD9-81ED-4DB2-BD59-A6C34878D82A}">
                    <a16:rowId xmlns:a16="http://schemas.microsoft.com/office/drawing/2014/main" val="10000"/>
                  </a:ext>
                </a:extLst>
              </a:tr>
              <a:tr h="396240">
                <a:tc>
                  <a:txBody>
                    <a:bodyPr/>
                    <a:lstStyle/>
                    <a:p>
                      <a:pPr>
                        <a:buNone/>
                      </a:pPr>
                      <a:r>
                        <a:rPr lang="en-US" altLang="zh-CN" sz="2000"/>
                        <a:t>mod</a:t>
                      </a:r>
                    </a:p>
                  </a:txBody>
                  <a:tcPr/>
                </a:tc>
                <a:tc>
                  <a:txBody>
                    <a:bodyPr/>
                    <a:lstStyle/>
                    <a:p>
                      <a:pPr>
                        <a:buNone/>
                      </a:pPr>
                      <a:r>
                        <a:rPr lang="zh-CN" altLang="en-US" sz="1800" b="0" i="0" kern="1200" dirty="0" smtClean="0">
                          <a:solidFill>
                            <a:schemeClr val="dk1"/>
                          </a:solidFill>
                          <a:effectLst/>
                          <a:latin typeface="+mn-lt"/>
                          <a:ea typeface="+mn-ea"/>
                          <a:cs typeface="+mn-cs"/>
                        </a:rPr>
                        <a:t>元素级的求模计算（除法取余）</a:t>
                      </a:r>
                      <a:endParaRPr lang="zh-CN" altLang="en-US" sz="2000" dirty="0"/>
                    </a:p>
                  </a:txBody>
                  <a:tcPr/>
                </a:tc>
                <a:tc>
                  <a:txBody>
                    <a:bodyPr/>
                    <a:lstStyle/>
                    <a:p>
                      <a:pPr>
                        <a:buNone/>
                      </a:pPr>
                      <a:r>
                        <a:rPr lang="en-US" altLang="zh-CN" sz="2000"/>
                        <a:t>np.mod(arr1,arr2)</a:t>
                      </a:r>
                    </a:p>
                  </a:txBody>
                  <a:tcPr/>
                </a:tc>
                <a:extLst>
                  <a:ext uri="{0D108BD9-81ED-4DB2-BD59-A6C34878D82A}">
                    <a16:rowId xmlns:a16="http://schemas.microsoft.com/office/drawing/2014/main" val="10001"/>
                  </a:ext>
                </a:extLst>
              </a:tr>
              <a:tr h="394970">
                <a:tc>
                  <a:txBody>
                    <a:bodyPr/>
                    <a:lstStyle/>
                    <a:p>
                      <a:pPr>
                        <a:buNone/>
                      </a:pPr>
                      <a:r>
                        <a:rPr lang="en-US" altLang="zh-CN" sz="2000" dirty="0"/>
                        <a:t>dot</a:t>
                      </a:r>
                    </a:p>
                  </a:txBody>
                  <a:tcPr/>
                </a:tc>
                <a:tc>
                  <a:txBody>
                    <a:bodyPr/>
                    <a:lstStyle/>
                    <a:p>
                      <a:pPr>
                        <a:buNone/>
                      </a:pPr>
                      <a:r>
                        <a:rPr lang="zh-CN" altLang="en-US" sz="2000" dirty="0"/>
                        <a:t>求两个数组的点积</a:t>
                      </a:r>
                    </a:p>
                  </a:txBody>
                  <a:tcPr/>
                </a:tc>
                <a:tc>
                  <a:txBody>
                    <a:bodyPr/>
                    <a:lstStyle/>
                    <a:p>
                      <a:pPr>
                        <a:buNone/>
                      </a:pPr>
                      <a:r>
                        <a:rPr lang="en-US" altLang="zh-CN" sz="2000" dirty="0"/>
                        <a:t>np.dot(arr1,arr2)</a:t>
                      </a:r>
                    </a:p>
                  </a:txBody>
                  <a:tcPr/>
                </a:tc>
                <a:extLst>
                  <a:ext uri="{0D108BD9-81ED-4DB2-BD59-A6C34878D82A}">
                    <a16:rowId xmlns:a16="http://schemas.microsoft.com/office/drawing/2014/main" val="10002"/>
                  </a:ext>
                </a:extLst>
              </a:tr>
              <a:tr h="701040">
                <a:tc>
                  <a:txBody>
                    <a:bodyPr/>
                    <a:lstStyle/>
                    <a:p>
                      <a:pPr>
                        <a:buNone/>
                      </a:pPr>
                      <a:r>
                        <a:rPr lang="en-US" altLang="zh-CN" sz="2000" dirty="0"/>
                        <a:t>greater</a:t>
                      </a:r>
                      <a:r>
                        <a:rPr lang="zh-CN" altLang="en-US" sz="2000" dirty="0"/>
                        <a:t>、</a:t>
                      </a:r>
                      <a:r>
                        <a:rPr lang="en-US" altLang="zh-CN" sz="2000" dirty="0" err="1"/>
                        <a:t>greater_equal</a:t>
                      </a:r>
                      <a:r>
                        <a:rPr lang="zh-CN" altLang="en-US" sz="2000" dirty="0"/>
                        <a:t>、</a:t>
                      </a:r>
                      <a:r>
                        <a:rPr lang="en-US" altLang="zh-CN" sz="2000" dirty="0"/>
                        <a:t>less</a:t>
                      </a:r>
                      <a:r>
                        <a:rPr lang="zh-CN" altLang="en-US" sz="2000" dirty="0"/>
                        <a:t>、</a:t>
                      </a:r>
                      <a:r>
                        <a:rPr lang="en-US" altLang="zh-CN" sz="2000" dirty="0" err="1"/>
                        <a:t>less_equal</a:t>
                      </a:r>
                      <a:r>
                        <a:rPr lang="zh-CN" altLang="en-US" sz="2000" dirty="0"/>
                        <a:t>、</a:t>
                      </a:r>
                      <a:r>
                        <a:rPr lang="en-US" altLang="zh-CN" sz="2000" dirty="0"/>
                        <a:t>equal</a:t>
                      </a:r>
                      <a:r>
                        <a:rPr lang="zh-CN" altLang="en-US" sz="2000" dirty="0"/>
                        <a:t>、</a:t>
                      </a:r>
                      <a:r>
                        <a:rPr lang="en-US" altLang="zh-CN" sz="2000" dirty="0" err="1"/>
                        <a:t>not_equal</a:t>
                      </a:r>
                      <a:endParaRPr lang="en-US" altLang="zh-CN" sz="2000" dirty="0"/>
                    </a:p>
                  </a:txBody>
                  <a:tcPr/>
                </a:tc>
                <a:tc>
                  <a:txBody>
                    <a:bodyPr/>
                    <a:lstStyle/>
                    <a:p>
                      <a:pPr>
                        <a:buNone/>
                      </a:pPr>
                      <a:r>
                        <a:rPr lang="zh-CN" altLang="en-US" sz="2000" dirty="0"/>
                        <a:t>执行元素级别的比较运算，最终返回一个布尔型数组</a:t>
                      </a:r>
                    </a:p>
                  </a:txBody>
                  <a:tcPr/>
                </a:tc>
                <a:tc>
                  <a:txBody>
                    <a:bodyPr/>
                    <a:lstStyle/>
                    <a:p>
                      <a:pPr>
                        <a:buNone/>
                      </a:pPr>
                      <a:r>
                        <a:rPr lang="en-US" altLang="zh-CN" sz="2000"/>
                        <a:t>np.greater(arr1, arr2)</a:t>
                      </a:r>
                    </a:p>
                    <a:p>
                      <a:pPr>
                        <a:buNone/>
                      </a:pPr>
                      <a:r>
                        <a:rPr lang="en-US" altLang="zh-CN" sz="2000"/>
                        <a:t>np.less(arr1, arr2)</a:t>
                      </a:r>
                    </a:p>
                    <a:p>
                      <a:pPr>
                        <a:buNone/>
                      </a:pPr>
                      <a:r>
                        <a:rPr lang="en-US" altLang="zh-CN" sz="2000"/>
                        <a:t>np.equal(arr1, arr2)</a:t>
                      </a:r>
                    </a:p>
                  </a:txBody>
                  <a:tcPr/>
                </a:tc>
                <a:extLst>
                  <a:ext uri="{0D108BD9-81ED-4DB2-BD59-A6C34878D82A}">
                    <a16:rowId xmlns:a16="http://schemas.microsoft.com/office/drawing/2014/main" val="10003"/>
                  </a:ext>
                </a:extLst>
              </a:tr>
              <a:tr h="381000">
                <a:tc>
                  <a:txBody>
                    <a:bodyPr/>
                    <a:lstStyle/>
                    <a:p>
                      <a:pPr>
                        <a:buNone/>
                      </a:pPr>
                      <a:r>
                        <a:rPr lang="en-US" altLang="zh-CN" sz="2000" dirty="0" err="1"/>
                        <a:t>logical_and</a:t>
                      </a:r>
                      <a:r>
                        <a:rPr lang="zh-CN" altLang="en-US" sz="2000" dirty="0"/>
                        <a:t>、</a:t>
                      </a:r>
                      <a:r>
                        <a:rPr lang="en-US" altLang="zh-CN" sz="2000" dirty="0" err="1"/>
                        <a:t>logical_or</a:t>
                      </a:r>
                      <a:r>
                        <a:rPr lang="zh-CN" altLang="en-US" sz="2000" dirty="0"/>
                        <a:t>、</a:t>
                      </a:r>
                      <a:r>
                        <a:rPr lang="en-US" altLang="zh-CN" sz="2000" dirty="0" err="1"/>
                        <a:t>logical_xor</a:t>
                      </a:r>
                      <a:endParaRPr lang="en-US" altLang="zh-CN" sz="2000" dirty="0"/>
                    </a:p>
                  </a:txBody>
                  <a:tcPr/>
                </a:tc>
                <a:tc>
                  <a:txBody>
                    <a:bodyPr/>
                    <a:lstStyle/>
                    <a:p>
                      <a:pPr>
                        <a:buNone/>
                      </a:pPr>
                      <a:r>
                        <a:rPr lang="zh-CN" altLang="en-US" sz="2000" dirty="0"/>
                        <a:t>执行元素级别的布尔逻辑运算，相当于中缀运算符</a:t>
                      </a:r>
                      <a:r>
                        <a:rPr lang="en-US" altLang="zh-CN" sz="2000" dirty="0"/>
                        <a:t>&amp;</a:t>
                      </a:r>
                      <a:r>
                        <a:rPr lang="zh-CN" altLang="en-US" sz="2000" dirty="0"/>
                        <a:t>、</a:t>
                      </a:r>
                      <a:r>
                        <a:rPr lang="en-US" altLang="zh-CN" sz="2000" dirty="0"/>
                        <a:t>|</a:t>
                      </a:r>
                      <a:r>
                        <a:rPr lang="zh-CN" altLang="en-US" sz="2000" dirty="0"/>
                        <a:t>、</a:t>
                      </a:r>
                      <a:r>
                        <a:rPr lang="en-US" altLang="zh-CN" sz="2000" dirty="0"/>
                        <a:t>^</a:t>
                      </a:r>
                    </a:p>
                  </a:txBody>
                  <a:tcPr/>
                </a:tc>
                <a:tc>
                  <a:txBody>
                    <a:bodyPr/>
                    <a:lstStyle/>
                    <a:p>
                      <a:pPr>
                        <a:buNone/>
                      </a:pPr>
                      <a:r>
                        <a:rPr lang="en-US" altLang="zh-CN" sz="2000" dirty="0" err="1"/>
                        <a:t>np.logical_and</a:t>
                      </a:r>
                      <a:r>
                        <a:rPr lang="en-US" altLang="zh-CN" sz="2000" dirty="0"/>
                        <a:t>(arr1,arr2)</a:t>
                      </a:r>
                    </a:p>
                    <a:p>
                      <a:pPr>
                        <a:buNone/>
                      </a:pPr>
                      <a:r>
                        <a:rPr lang="en-US" altLang="zh-CN" sz="2000" dirty="0" err="1"/>
                        <a:t>np.logical_or</a:t>
                      </a:r>
                      <a:r>
                        <a:rPr lang="en-US" altLang="zh-CN" sz="2000" dirty="0"/>
                        <a:t>(arr1,arr2)</a:t>
                      </a:r>
                    </a:p>
                    <a:p>
                      <a:pPr>
                        <a:buNone/>
                      </a:pPr>
                      <a:r>
                        <a:rPr lang="en-US" altLang="zh-CN" sz="2000" dirty="0" err="1"/>
                        <a:t>np.logical_xor</a:t>
                      </a:r>
                      <a:r>
                        <a:rPr lang="en-US" altLang="zh-CN" sz="2000" dirty="0"/>
                        <a:t>(arr1,arr2)</a:t>
                      </a:r>
                    </a:p>
                  </a:txBody>
                  <a:tcPr/>
                </a:tc>
                <a:extLst>
                  <a:ext uri="{0D108BD9-81ED-4DB2-BD59-A6C34878D82A}">
                    <a16:rowId xmlns:a16="http://schemas.microsoft.com/office/drawing/2014/main" val="10004"/>
                  </a:ext>
                </a:extLst>
              </a:tr>
              <a:tr h="381000">
                <a:tc>
                  <a:txBody>
                    <a:bodyPr/>
                    <a:lstStyle/>
                    <a:p>
                      <a:pPr>
                        <a:buNone/>
                      </a:pPr>
                      <a:r>
                        <a:rPr lang="en-US" altLang="zh-CN" sz="2000"/>
                        <a:t>power</a:t>
                      </a:r>
                    </a:p>
                  </a:txBody>
                  <a:tcPr/>
                </a:tc>
                <a:tc>
                  <a:txBody>
                    <a:bodyPr/>
                    <a:lstStyle/>
                    <a:p>
                      <a:pPr>
                        <a:buNone/>
                      </a:pPr>
                      <a:r>
                        <a:rPr lang="zh-CN" altLang="en-US" sz="2000" dirty="0"/>
                        <a:t>求解对数组中的每个元素进行给定次数的指数值，类似于</a:t>
                      </a:r>
                      <a:r>
                        <a:rPr lang="en-US" altLang="zh-CN" sz="2000" dirty="0"/>
                        <a:t>: </a:t>
                      </a:r>
                      <a:r>
                        <a:rPr lang="en-US" altLang="zh-CN" sz="2000" dirty="0" err="1"/>
                        <a:t>arr</a:t>
                      </a:r>
                      <a:r>
                        <a:rPr lang="en-US" altLang="zh-CN" sz="2000" dirty="0"/>
                        <a:t> ** 3</a:t>
                      </a:r>
                    </a:p>
                  </a:txBody>
                  <a:tcPr/>
                </a:tc>
                <a:tc>
                  <a:txBody>
                    <a:bodyPr/>
                    <a:lstStyle/>
                    <a:p>
                      <a:pPr>
                        <a:buNone/>
                      </a:pPr>
                      <a:r>
                        <a:rPr lang="en-US" altLang="zh-CN" sz="2000" dirty="0" err="1"/>
                        <a:t>np.power</a:t>
                      </a:r>
                      <a:r>
                        <a:rPr lang="en-US" altLang="zh-CN" sz="2000" dirty="0"/>
                        <a:t>(</a:t>
                      </a:r>
                      <a:r>
                        <a:rPr lang="en-US" altLang="zh-CN" sz="2000" dirty="0" err="1"/>
                        <a:t>arr</a:t>
                      </a:r>
                      <a:r>
                        <a:rPr lang="en-US" altLang="zh-CN" sz="2000" dirty="0"/>
                        <a:t>, 3)</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8105</TotalTime>
  <Words>9545</Words>
  <Application>Microsoft Office PowerPoint</Application>
  <PresentationFormat>自定义</PresentationFormat>
  <Paragraphs>937</Paragraphs>
  <Slides>174</Slides>
  <Notes>62</Notes>
  <HiddenSlides>0</HiddenSlides>
  <MMClips>0</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1</vt:i4>
      </vt:variant>
      <vt:variant>
        <vt:lpstr>幻灯片标题</vt:lpstr>
      </vt:variant>
      <vt:variant>
        <vt:i4>174</vt:i4>
      </vt:variant>
    </vt:vector>
  </HeadingPairs>
  <TitlesOfParts>
    <vt:vector size="192" baseType="lpstr">
      <vt:lpstr>Impact</vt:lpstr>
      <vt:lpstr>Arial Unicode MS</vt:lpstr>
      <vt:lpstr>微软雅黑 Light</vt:lpstr>
      <vt:lpstr>Calibri</vt:lpstr>
      <vt:lpstr>宋体</vt:lpstr>
      <vt:lpstr>黑体</vt:lpstr>
      <vt:lpstr>微软雅黑</vt:lpstr>
      <vt:lpstr>方正正大黑简体</vt:lpstr>
      <vt:lpstr>华文行楷</vt:lpstr>
      <vt:lpstr>Arial</vt:lpstr>
      <vt:lpstr>Calibri Light</vt:lpstr>
      <vt:lpstr>Adobe 黑体 Std R</vt:lpstr>
      <vt:lpstr>Hiragino Sans GB</vt:lpstr>
      <vt:lpstr>Office 主题</vt:lpstr>
      <vt:lpstr>1_Office 主题</vt:lpstr>
      <vt:lpstr>2_Office 主题</vt:lpstr>
      <vt:lpstr>3_Office 主题</vt:lpstr>
      <vt:lpstr>Equation.KSEE3</vt:lpstr>
      <vt:lpstr>法律声明</vt:lpstr>
      <vt:lpstr>PowerPoint 演示文稿</vt:lpstr>
      <vt:lpstr>PowerPoint 演示文稿</vt:lpstr>
      <vt:lpstr>PowerPoint 演示文稿</vt:lpstr>
      <vt:lpstr>time模块</vt:lpstr>
      <vt:lpstr>time模块-常用方法</vt:lpstr>
      <vt:lpstr>time模块-时间元组</vt:lpstr>
      <vt:lpstr>time模块-时间格式</vt:lpstr>
      <vt:lpstr>time模块-练习</vt:lpstr>
      <vt:lpstr>PowerPoint 演示文稿</vt:lpstr>
      <vt:lpstr>Python 多进程多线程</vt:lpstr>
      <vt:lpstr>1.发展背景---任务调度</vt:lpstr>
      <vt:lpstr>1.发展背景---进程</vt:lpstr>
      <vt:lpstr>1.发展背景---线程</vt:lpstr>
      <vt:lpstr>2.进程与线程的区别</vt:lpstr>
      <vt:lpstr>2.进程与线程的区别1</vt:lpstr>
      <vt:lpstr>2.进程与线程的区别2</vt:lpstr>
      <vt:lpstr>PowerPoint 演示文稿</vt:lpstr>
      <vt:lpstr>3.Python中的多线程</vt:lpstr>
      <vt:lpstr>3.Python多线程模块</vt:lpstr>
      <vt:lpstr>3.Python多线程基本步骤</vt:lpstr>
      <vt:lpstr>threading使用简介-1</vt:lpstr>
      <vt:lpstr>3.多线程</vt:lpstr>
      <vt:lpstr>threading使用简介-2</vt:lpstr>
      <vt:lpstr>threading使用简介-3</vt:lpstr>
      <vt:lpstr>threading使用简介-4</vt:lpstr>
      <vt:lpstr>3.多线程</vt:lpstr>
      <vt:lpstr>PowerPoint 演示文稿</vt:lpstr>
      <vt:lpstr>3.多线程</vt:lpstr>
      <vt:lpstr>4.Python多进程</vt:lpstr>
      <vt:lpstr>4.Python 多进程</vt:lpstr>
      <vt:lpstr>Multiprocessing使用简介-1</vt:lpstr>
      <vt:lpstr>Process</vt:lpstr>
      <vt:lpstr>创建函数并作为进程</vt:lpstr>
      <vt:lpstr>多进程的几种方法</vt:lpstr>
      <vt:lpstr>Lock</vt:lpstr>
      <vt:lpstr>Lock</vt:lpstr>
      <vt:lpstr>Pool</vt:lpstr>
      <vt:lpstr>Pool方法</vt:lpstr>
      <vt:lpstr>Pool</vt:lpstr>
      <vt:lpstr>Queue</vt:lpstr>
      <vt:lpstr>Queue介绍方法</vt:lpstr>
      <vt:lpstr>Queue介绍方法</vt:lpstr>
      <vt:lpstr>Queue</vt:lpstr>
      <vt:lpstr>Pipe</vt:lpstr>
      <vt:lpstr>Pipe</vt:lpstr>
      <vt:lpstr>5.Python—队列、生产者消费者模型</vt:lpstr>
      <vt:lpstr>Python—队列、生产者消费者模型</vt:lpstr>
      <vt:lpstr>PowerPoint 演示文稿</vt:lpstr>
      <vt:lpstr>PowerPoint 演示文稿</vt:lpstr>
      <vt:lpstr>PowerPoint 演示文稿</vt:lpstr>
      <vt:lpstr>PowerPoint 演示文稿</vt:lpstr>
      <vt:lpstr>PowerPoint 演示文稿</vt:lpstr>
      <vt:lpstr>PowerPoint 演示文稿</vt:lpstr>
      <vt:lpstr>Scipy库简介</vt:lpstr>
      <vt:lpstr>numPy、Scipy、pandas、matplotlib简介</vt:lpstr>
      <vt:lpstr>NumPy历史</vt:lpstr>
      <vt:lpstr>NumPy模块</vt:lpstr>
      <vt:lpstr>NumPy模块</vt:lpstr>
      <vt:lpstr>NumPy核心数据结构：ndarray</vt:lpstr>
      <vt:lpstr>ndarray创建</vt:lpstr>
      <vt:lpstr>ndarray创建</vt:lpstr>
      <vt:lpstr>ndarray创建</vt:lpstr>
      <vt:lpstr>ndarray创建</vt:lpstr>
      <vt:lpstr>ndarray其它创建方式</vt:lpstr>
      <vt:lpstr>ndarray其它创建方式</vt:lpstr>
      <vt:lpstr>ndarray其它创建方式</vt:lpstr>
      <vt:lpstr>ndarray其它创建方式</vt:lpstr>
      <vt:lpstr>ndarray其它创建方式</vt:lpstr>
      <vt:lpstr>ndarray对象属性</vt:lpstr>
      <vt:lpstr>NumPy基本数据类型</vt:lpstr>
      <vt:lpstr>NumPy基本数据类型</vt:lpstr>
      <vt:lpstr>ndarray中元素数据类型</vt:lpstr>
      <vt:lpstr>NumPy基本数据类型</vt:lpstr>
      <vt:lpstr>NumPy基本数据类型</vt:lpstr>
      <vt:lpstr>ndarray修改形状</vt:lpstr>
      <vt:lpstr>ndarray修改形状</vt:lpstr>
      <vt:lpstr>NumPy基本操作</vt:lpstr>
      <vt:lpstr>ndarray-数组与标量、数组之间的运算</vt:lpstr>
      <vt:lpstr>ndarray-数组与标量、数组之间的运算</vt:lpstr>
      <vt:lpstr>ndarray-数组与标量、数组之间的运算</vt:lpstr>
      <vt:lpstr>ndarray-数组与标量、数组之间的运算</vt:lpstr>
      <vt:lpstr>ndarray-数组的矩阵积</vt:lpstr>
      <vt:lpstr>ndarray-数组的矩阵积</vt:lpstr>
      <vt:lpstr>ndarray-多维数组的索引</vt:lpstr>
      <vt:lpstr>ndarray-多维数组的索引</vt:lpstr>
      <vt:lpstr>ndarray-数组的切片</vt:lpstr>
      <vt:lpstr>ndarray-数组的切片</vt:lpstr>
      <vt:lpstr>ndarray-花式索引</vt:lpstr>
      <vt:lpstr>ndarray-布尔类型索引</vt:lpstr>
      <vt:lpstr>ndarray-布尔类型索引</vt:lpstr>
      <vt:lpstr>ndarray-数组转置与轴对换</vt:lpstr>
      <vt:lpstr>ndarray-数组转置与轴对换</vt:lpstr>
      <vt:lpstr>ndarray-通用函数/常用函数</vt:lpstr>
      <vt:lpstr>ndarray-通用函数/常用函数(一元函数)</vt:lpstr>
      <vt:lpstr>ndarray-通用函数/常用函数(一元函数)</vt:lpstr>
      <vt:lpstr>ndarray-通用函数/常用函数(一元函数)</vt:lpstr>
      <vt:lpstr>ndarray-通用函数/常用函数(一元函数)</vt:lpstr>
      <vt:lpstr>ndarray-通用函数/常用函数(二元函数)</vt:lpstr>
      <vt:lpstr>ndarray-通用函数/常用函数(二元函数)</vt:lpstr>
      <vt:lpstr>ndarray-聚合函数</vt:lpstr>
      <vt:lpstr>ndarray-聚合函数</vt:lpstr>
      <vt:lpstr>np.where函数</vt:lpstr>
      <vt:lpstr>np.where函数</vt:lpstr>
      <vt:lpstr>np.where函数</vt:lpstr>
      <vt:lpstr>np.unique函数</vt:lpstr>
      <vt:lpstr>pandas</vt:lpstr>
      <vt:lpstr>pandas安装</vt:lpstr>
      <vt:lpstr>使用Anaconda界面安装pandas</vt:lpstr>
      <vt:lpstr>使用Anaconda界面安装pandas</vt:lpstr>
      <vt:lpstr>pandas引入约定</vt:lpstr>
      <vt:lpstr>pandas基本数据结构</vt:lpstr>
      <vt:lpstr>Series：通过一维数组创建</vt:lpstr>
      <vt:lpstr>Series：通过一维数组创建</vt:lpstr>
      <vt:lpstr>Series：通过字典的方式创建</vt:lpstr>
      <vt:lpstr>Series值的获取</vt:lpstr>
      <vt:lpstr>Series的运算</vt:lpstr>
      <vt:lpstr>Series的运算</vt:lpstr>
      <vt:lpstr>Series缺失值检测</vt:lpstr>
      <vt:lpstr>Series缺失值检测</vt:lpstr>
      <vt:lpstr>Series自动对齐</vt:lpstr>
      <vt:lpstr>Series及其索引的name属性</vt:lpstr>
      <vt:lpstr>DataFrame: 通过二维数组创建</vt:lpstr>
      <vt:lpstr>DataFrame: 通过字典的方式创建</vt:lpstr>
      <vt:lpstr>索引对象</vt:lpstr>
      <vt:lpstr>DataFrame数据获取</vt:lpstr>
      <vt:lpstr>DataFrame数据获取</vt:lpstr>
      <vt:lpstr>pandas基本功能</vt:lpstr>
      <vt:lpstr>pandas：数据文件读取</vt:lpstr>
      <vt:lpstr>pandas：数据文件读取</vt:lpstr>
      <vt:lpstr>pandas：数据过滤获取</vt:lpstr>
      <vt:lpstr>pandas：缺省值NaN处理方法</vt:lpstr>
      <vt:lpstr>pandas：缺省值NaN处理方法</vt:lpstr>
      <vt:lpstr>pandas：缺省值NaN处理方法</vt:lpstr>
      <vt:lpstr>pandas：缺省值NaN处理方法</vt:lpstr>
      <vt:lpstr>pandas：常用的数学统计方法</vt:lpstr>
      <vt:lpstr>pandas：常用的数学统计方法</vt:lpstr>
      <vt:lpstr>pandas：常用的数学统计方法</vt:lpstr>
      <vt:lpstr>pandas：常用的数学统计方法</vt:lpstr>
      <vt:lpstr>pandas：相关系数与协方差</vt:lpstr>
      <vt:lpstr>pandas：相关系数与协方差</vt:lpstr>
      <vt:lpstr>pandas：相关系数与协方差</vt:lpstr>
      <vt:lpstr>pandas：唯一值、值计数以及成员资格</vt:lpstr>
      <vt:lpstr>pandas：唯一值、值计数以及成员资格</vt:lpstr>
      <vt:lpstr>pandas：唯一值、值计数以及成员资格</vt:lpstr>
      <vt:lpstr>pandas：唯一值、值计数以及成员资格</vt:lpstr>
      <vt:lpstr>pandas：层次索引</vt:lpstr>
      <vt:lpstr>pandas：层次索引</vt:lpstr>
      <vt:lpstr>pandas：层次索引</vt:lpstr>
      <vt:lpstr>pandas：按照层次索引进行统计数据</vt:lpstr>
      <vt:lpstr>PowerPoint 演示文稿</vt:lpstr>
      <vt:lpstr>为什么选择Matplotlib</vt:lpstr>
      <vt:lpstr>基本使用</vt:lpstr>
      <vt:lpstr>基本使用</vt:lpstr>
      <vt:lpstr>matplotlib：图形 figure</vt:lpstr>
      <vt:lpstr>matplotlib：颜色、标记和线型</vt:lpstr>
      <vt:lpstr>matplotlib：颜色、标记和线型</vt:lpstr>
      <vt:lpstr>matplotlib：刻度、标题、标签和图例</vt:lpstr>
      <vt:lpstr>matplotlib：刻度、标题、标签和图例</vt:lpstr>
      <vt:lpstr>matplotlib：刻度、标题、标签和图例</vt:lpstr>
      <vt:lpstr>Matplotlib：Subplot 子图</vt:lpstr>
      <vt:lpstr>Matplotlib：Subplot 子图</vt:lpstr>
      <vt:lpstr>Figure和Subplot</vt:lpstr>
      <vt:lpstr>Subplots</vt:lpstr>
      <vt:lpstr>Subplots</vt:lpstr>
      <vt:lpstr>matplotlib：图像保存文件</vt:lpstr>
      <vt:lpstr>PowerPoint 演示文稿</vt:lpstr>
      <vt:lpstr>Matplotlib柱状图</vt:lpstr>
      <vt:lpstr>Matplotlib柱状图</vt:lpstr>
      <vt:lpstr>Matplotlib直方图</vt:lpstr>
      <vt:lpstr>Matplotlib直方图</vt:lpstr>
      <vt:lpstr>Matplotlib直方图</vt:lpstr>
      <vt:lpstr>matplotlib绘制散点图</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ibf</cp:lastModifiedBy>
  <cp:revision>638</cp:revision>
  <dcterms:created xsi:type="dcterms:W3CDTF">2015-04-21T08:21:00Z</dcterms:created>
  <dcterms:modified xsi:type="dcterms:W3CDTF">2018-01-08T11:06:45Z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